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32"/>
  </p:notesMasterIdLst>
  <p:sldIdLst>
    <p:sldId id="28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10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376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9369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17591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6500699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522848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833857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90520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1034237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7468809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49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93889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464856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14288195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367293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33598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444635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4860741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741399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10/2/2024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3465853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2F01-E748-B136-C406-D6325E75C6A2}"/>
              </a:ext>
            </a:extLst>
          </p:cNvPr>
          <p:cNvSpPr>
            <a:spLocks noGrp="1"/>
          </p:cNvSpPr>
          <p:nvPr>
            <p:ph type="ctrTitle"/>
          </p:nvPr>
        </p:nvSpPr>
        <p:spPr/>
        <p:txBody>
          <a:bodyPr/>
          <a:lstStyle/>
          <a:p>
            <a:r>
              <a:rPr lang="ar-SA" dirty="0">
                <a:latin typeface="Tajawal" panose="00000500000000000000" pitchFamily="2" charset="-78"/>
                <a:cs typeface="Tajawal" panose="00000500000000000000" pitchFamily="2" charset="-78"/>
              </a:rPr>
              <a:t>تحليل البيانات باستخدام الاكسل – اليوم الثالث</a:t>
            </a:r>
            <a:endParaRPr lang="en-US" dirty="0">
              <a:latin typeface="Tajawal" panose="00000500000000000000" pitchFamily="2" charset="-78"/>
              <a:cs typeface="Tajawal" panose="00000500000000000000" pitchFamily="2" charset="-78"/>
            </a:endParaRPr>
          </a:p>
        </p:txBody>
      </p:sp>
      <p:sp>
        <p:nvSpPr>
          <p:cNvPr id="3" name="Subtitle 2">
            <a:extLst>
              <a:ext uri="{FF2B5EF4-FFF2-40B4-BE49-F238E27FC236}">
                <a16:creationId xmlns:a16="http://schemas.microsoft.com/office/drawing/2014/main" id="{F9744857-AA0B-E000-2993-627C5A46F252}"/>
              </a:ext>
            </a:extLst>
          </p:cNvPr>
          <p:cNvSpPr>
            <a:spLocks noGrp="1"/>
          </p:cNvSpPr>
          <p:nvPr>
            <p:ph type="subTitle" idx="1"/>
          </p:nvPr>
        </p:nvSpPr>
        <p:spPr/>
        <p:txBody>
          <a:bodyPr>
            <a:normAutofit/>
          </a:bodyPr>
          <a:lstStyle/>
          <a:p>
            <a:r>
              <a:rPr lang="ar-SA" sz="2880" dirty="0">
                <a:latin typeface="Tajawal" panose="00000500000000000000" pitchFamily="2" charset="-78"/>
                <a:cs typeface="Tajawal" panose="00000500000000000000" pitchFamily="2" charset="-78"/>
              </a:rPr>
              <a:t>إعداد و تقديم:</a:t>
            </a:r>
          </a:p>
          <a:p>
            <a:r>
              <a:rPr lang="ar-SA" sz="2880" dirty="0">
                <a:latin typeface="Tajawal" panose="00000500000000000000" pitchFamily="2" charset="-78"/>
                <a:cs typeface="Tajawal" panose="00000500000000000000" pitchFamily="2" charset="-78"/>
              </a:rPr>
              <a:t>عبدالله العمير</a:t>
            </a:r>
            <a:endParaRPr lang="en-US" sz="2880" dirty="0">
              <a:latin typeface="Tajawal" panose="00000500000000000000" pitchFamily="2" charset="-78"/>
              <a:cs typeface="Tajawal" panose="00000500000000000000" pitchFamily="2" charset="-78"/>
            </a:endParaRPr>
          </a:p>
        </p:txBody>
      </p:sp>
      <p:pic>
        <p:nvPicPr>
          <p:cNvPr id="1026" name="Picture 2" descr="Image">
            <a:extLst>
              <a:ext uri="{FF2B5EF4-FFF2-40B4-BE49-F238E27FC236}">
                <a16:creationId xmlns:a16="http://schemas.microsoft.com/office/drawing/2014/main" id="{6DE2D0F3-D518-BEC3-FD62-8E6695BA7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6543" y="448491"/>
            <a:ext cx="1761309" cy="1761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008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042749"/>
            <a:ext cx="8875038"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Understanding the VBA Editor</a:t>
            </a:r>
            <a:endParaRPr lang="en-US" sz="4860" dirty="0"/>
          </a:p>
        </p:txBody>
      </p:sp>
      <p:sp>
        <p:nvSpPr>
          <p:cNvPr id="5" name="Text 3"/>
          <p:cNvSpPr/>
          <p:nvPr/>
        </p:nvSpPr>
        <p:spPr>
          <a:xfrm>
            <a:off x="864037" y="2431375"/>
            <a:ext cx="3086100" cy="385763"/>
          </a:xfrm>
          <a:prstGeom prst="rect">
            <a:avLst/>
          </a:prstGeom>
          <a:noFill/>
          <a:ln/>
        </p:spPr>
        <p:txBody>
          <a:bodyPr wrap="none" rtlCol="0" anchor="t"/>
          <a:lstStyle/>
          <a:p>
            <a:pPr marL="0" indent="0">
              <a:lnSpc>
                <a:spcPts val="3038"/>
              </a:lnSpc>
              <a:buNone/>
            </a:pPr>
            <a:r>
              <a:rPr lang="en-US" sz="2430" b="1" dirty="0">
                <a:solidFill>
                  <a:srgbClr val="030303"/>
                </a:solidFill>
                <a:latin typeface="DM Sans" pitchFamily="34" charset="0"/>
                <a:ea typeface="DM Sans" pitchFamily="34" charset="-122"/>
                <a:cs typeface="DM Sans" pitchFamily="34" charset="-120"/>
              </a:rPr>
              <a:t>The VBA Editor</a:t>
            </a:r>
            <a:endParaRPr lang="en-US" sz="2430" dirty="0"/>
          </a:p>
        </p:txBody>
      </p:sp>
      <p:sp>
        <p:nvSpPr>
          <p:cNvPr id="6" name="Text 4"/>
          <p:cNvSpPr/>
          <p:nvPr/>
        </p:nvSpPr>
        <p:spPr>
          <a:xfrm>
            <a:off x="864037" y="3063954"/>
            <a:ext cx="6150054"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The VBA Editor is the heart of macro development in Excel. It's a dedicated environment for writing and managing your VBA code.</a:t>
            </a:r>
            <a:endParaRPr lang="en-US" sz="1944" dirty="0"/>
          </a:p>
        </p:txBody>
      </p:sp>
      <p:sp>
        <p:nvSpPr>
          <p:cNvPr id="7" name="Text 5"/>
          <p:cNvSpPr/>
          <p:nvPr/>
        </p:nvSpPr>
        <p:spPr>
          <a:xfrm>
            <a:off x="864037" y="4471273"/>
            <a:ext cx="6150054"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This powerful tool provides a comprehensive interface for creating, debugging, and running VBA projects.</a:t>
            </a:r>
            <a:endParaRPr lang="en-US" sz="1944" dirty="0"/>
          </a:p>
        </p:txBody>
      </p:sp>
      <p:sp>
        <p:nvSpPr>
          <p:cNvPr id="8" name="Text 6"/>
          <p:cNvSpPr/>
          <p:nvPr/>
        </p:nvSpPr>
        <p:spPr>
          <a:xfrm>
            <a:off x="7623929" y="2431375"/>
            <a:ext cx="3086100" cy="385763"/>
          </a:xfrm>
          <a:prstGeom prst="rect">
            <a:avLst/>
          </a:prstGeom>
          <a:noFill/>
          <a:ln/>
        </p:spPr>
        <p:txBody>
          <a:bodyPr wrap="none" rtlCol="0" anchor="t"/>
          <a:lstStyle/>
          <a:p>
            <a:pPr marL="0" indent="0">
              <a:lnSpc>
                <a:spcPts val="3038"/>
              </a:lnSpc>
              <a:buNone/>
            </a:pPr>
            <a:r>
              <a:rPr lang="en-US" sz="2430" b="1" dirty="0">
                <a:solidFill>
                  <a:srgbClr val="030303"/>
                </a:solidFill>
                <a:latin typeface="DM Sans" pitchFamily="34" charset="0"/>
                <a:ea typeface="DM Sans" pitchFamily="34" charset="-122"/>
                <a:cs typeface="DM Sans" pitchFamily="34" charset="-120"/>
              </a:rPr>
              <a:t>Key Features</a:t>
            </a:r>
            <a:endParaRPr lang="en-US" sz="2430" dirty="0"/>
          </a:p>
        </p:txBody>
      </p:sp>
      <p:sp>
        <p:nvSpPr>
          <p:cNvPr id="9" name="Text 7"/>
          <p:cNvSpPr/>
          <p:nvPr/>
        </p:nvSpPr>
        <p:spPr>
          <a:xfrm>
            <a:off x="7623929" y="3063954"/>
            <a:ext cx="6150054"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The VBA Editor boasts various features that make it a robust platform for macro development.</a:t>
            </a:r>
            <a:endParaRPr lang="en-US" sz="1944" dirty="0"/>
          </a:p>
        </p:txBody>
      </p:sp>
      <p:sp>
        <p:nvSpPr>
          <p:cNvPr id="10" name="Text 8"/>
          <p:cNvSpPr/>
          <p:nvPr/>
        </p:nvSpPr>
        <p:spPr>
          <a:xfrm>
            <a:off x="8018859" y="4076224"/>
            <a:ext cx="5755124" cy="790099"/>
          </a:xfrm>
          <a:prstGeom prst="rect">
            <a:avLst/>
          </a:prstGeom>
          <a:noFill/>
          <a:ln/>
        </p:spPr>
        <p:txBody>
          <a:bodyPr wrap="square" rtlCol="0" anchor="t"/>
          <a:lstStyle/>
          <a:p>
            <a:pPr marL="342900" indent="-342900" algn="l">
              <a:lnSpc>
                <a:spcPts val="3110"/>
              </a:lnSpc>
              <a:buSzPct val="100000"/>
              <a:buFont typeface="+mj-lt"/>
              <a:buAutoNum type="arabicPeriod"/>
            </a:pPr>
            <a:r>
              <a:rPr lang="en-US" sz="1944" dirty="0">
                <a:solidFill>
                  <a:srgbClr val="464646"/>
                </a:solidFill>
                <a:latin typeface="Inter" pitchFamily="34" charset="0"/>
                <a:ea typeface="Inter" pitchFamily="34" charset="-122"/>
                <a:cs typeface="Inter" pitchFamily="34" charset="-120"/>
              </a:rPr>
              <a:t>Code Editor with syntax highlighting and intellisense</a:t>
            </a:r>
            <a:endParaRPr lang="en-US" sz="1944" dirty="0"/>
          </a:p>
        </p:txBody>
      </p:sp>
      <p:sp>
        <p:nvSpPr>
          <p:cNvPr id="11" name="Text 9"/>
          <p:cNvSpPr/>
          <p:nvPr/>
        </p:nvSpPr>
        <p:spPr>
          <a:xfrm>
            <a:off x="8018859" y="4952643"/>
            <a:ext cx="5755124" cy="790099"/>
          </a:xfrm>
          <a:prstGeom prst="rect">
            <a:avLst/>
          </a:prstGeom>
          <a:noFill/>
          <a:ln/>
        </p:spPr>
        <p:txBody>
          <a:bodyPr wrap="square" rtlCol="0" anchor="t"/>
          <a:lstStyle/>
          <a:p>
            <a:pPr marL="342900" indent="-342900" algn="l">
              <a:lnSpc>
                <a:spcPts val="3110"/>
              </a:lnSpc>
              <a:buSzPct val="100000"/>
              <a:buFont typeface="+mj-lt"/>
              <a:buAutoNum type="arabicPeriod" startAt="2"/>
            </a:pPr>
            <a:r>
              <a:rPr lang="en-US" sz="1944" dirty="0">
                <a:solidFill>
                  <a:srgbClr val="464646"/>
                </a:solidFill>
                <a:latin typeface="Inter" pitchFamily="34" charset="0"/>
                <a:ea typeface="Inter" pitchFamily="34" charset="-122"/>
                <a:cs typeface="Inter" pitchFamily="34" charset="-120"/>
              </a:rPr>
              <a:t>Project Explorer for organizing your VBA modules and projects</a:t>
            </a:r>
            <a:endParaRPr lang="en-US" sz="1944" dirty="0"/>
          </a:p>
        </p:txBody>
      </p:sp>
      <p:sp>
        <p:nvSpPr>
          <p:cNvPr id="12" name="Text 10"/>
          <p:cNvSpPr/>
          <p:nvPr/>
        </p:nvSpPr>
        <p:spPr>
          <a:xfrm>
            <a:off x="8018859" y="5829062"/>
            <a:ext cx="5755124"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dirty="0">
                <a:solidFill>
                  <a:srgbClr val="464646"/>
                </a:solidFill>
                <a:latin typeface="Inter" pitchFamily="34" charset="0"/>
                <a:ea typeface="Inter" pitchFamily="34" charset="-122"/>
                <a:cs typeface="Inter" pitchFamily="34" charset="-120"/>
              </a:rPr>
              <a:t>Immediate Window for testing code snippets</a:t>
            </a:r>
            <a:endParaRPr lang="en-US" sz="1944" dirty="0"/>
          </a:p>
        </p:txBody>
      </p:sp>
      <p:sp>
        <p:nvSpPr>
          <p:cNvPr id="13" name="Text 11"/>
          <p:cNvSpPr/>
          <p:nvPr/>
        </p:nvSpPr>
        <p:spPr>
          <a:xfrm>
            <a:off x="8018859" y="6310432"/>
            <a:ext cx="5755124" cy="790099"/>
          </a:xfrm>
          <a:prstGeom prst="rect">
            <a:avLst/>
          </a:prstGeom>
          <a:noFill/>
          <a:ln/>
        </p:spPr>
        <p:txBody>
          <a:bodyPr wrap="square" rtlCol="0" anchor="t"/>
          <a:lstStyle/>
          <a:p>
            <a:pPr marL="342900" indent="-342900" algn="l">
              <a:lnSpc>
                <a:spcPts val="3110"/>
              </a:lnSpc>
              <a:buSzPct val="100000"/>
              <a:buFont typeface="+mj-lt"/>
              <a:buAutoNum type="arabicPeriod" startAt="4"/>
            </a:pPr>
            <a:r>
              <a:rPr lang="en-US" sz="1944" dirty="0">
                <a:solidFill>
                  <a:srgbClr val="464646"/>
                </a:solidFill>
                <a:latin typeface="Inter" pitchFamily="34" charset="0"/>
                <a:ea typeface="Inter" pitchFamily="34" charset="-122"/>
                <a:cs typeface="Inter" pitchFamily="34" charset="-120"/>
              </a:rPr>
              <a:t>Debugging tools for tracing code execution and identifying errors</a:t>
            </a: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173837"/>
            <a:ext cx="12902327" cy="1543050"/>
          </a:xfrm>
          <a:prstGeom prst="rect">
            <a:avLst/>
          </a:prstGeom>
          <a:noFill/>
          <a:ln/>
        </p:spPr>
        <p:txBody>
          <a:bodyPr wrap="squar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VBA Basics: Variables, Data Types, and Operators</a:t>
            </a:r>
            <a:endParaRPr lang="en-US" sz="4860" dirty="0"/>
          </a:p>
        </p:txBody>
      </p:sp>
      <p:sp>
        <p:nvSpPr>
          <p:cNvPr id="5" name="Shape 3"/>
          <p:cNvSpPr/>
          <p:nvPr/>
        </p:nvSpPr>
        <p:spPr>
          <a:xfrm>
            <a:off x="864037" y="3488293"/>
            <a:ext cx="555427" cy="555427"/>
          </a:xfrm>
          <a:prstGeom prst="roundRect">
            <a:avLst>
              <a:gd name="adj" fmla="val 6668"/>
            </a:avLst>
          </a:prstGeom>
          <a:solidFill>
            <a:srgbClr val="F2EEEE"/>
          </a:solidFill>
          <a:ln/>
        </p:spPr>
        <p:txBody>
          <a:bodyPr/>
          <a:lstStyle/>
          <a:p>
            <a:endParaRPr lang="en-US"/>
          </a:p>
        </p:txBody>
      </p:sp>
      <p:sp>
        <p:nvSpPr>
          <p:cNvPr id="6" name="Text 4"/>
          <p:cNvSpPr/>
          <p:nvPr/>
        </p:nvSpPr>
        <p:spPr>
          <a:xfrm>
            <a:off x="1077278" y="3580805"/>
            <a:ext cx="128945"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1</a:t>
            </a:r>
            <a:endParaRPr lang="en-US" sz="2916" dirty="0"/>
          </a:p>
        </p:txBody>
      </p:sp>
      <p:sp>
        <p:nvSpPr>
          <p:cNvPr id="7" name="Text 5"/>
          <p:cNvSpPr/>
          <p:nvPr/>
        </p:nvSpPr>
        <p:spPr>
          <a:xfrm>
            <a:off x="1666280" y="3488293"/>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1. Variables</a:t>
            </a:r>
            <a:endParaRPr lang="en-US" sz="2430" dirty="0"/>
          </a:p>
        </p:txBody>
      </p:sp>
      <p:sp>
        <p:nvSpPr>
          <p:cNvPr id="8" name="Text 6"/>
          <p:cNvSpPr/>
          <p:nvPr/>
        </p:nvSpPr>
        <p:spPr>
          <a:xfrm>
            <a:off x="1666280" y="4022169"/>
            <a:ext cx="5525572"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Variables are like containers that store data. You can give them names and assign values to them.</a:t>
            </a:r>
            <a:endParaRPr lang="en-US" sz="1944" dirty="0"/>
          </a:p>
        </p:txBody>
      </p:sp>
      <p:sp>
        <p:nvSpPr>
          <p:cNvPr id="9" name="Shape 7"/>
          <p:cNvSpPr/>
          <p:nvPr/>
        </p:nvSpPr>
        <p:spPr>
          <a:xfrm>
            <a:off x="7438668" y="3488293"/>
            <a:ext cx="555427" cy="555427"/>
          </a:xfrm>
          <a:prstGeom prst="roundRect">
            <a:avLst>
              <a:gd name="adj" fmla="val 6668"/>
            </a:avLst>
          </a:prstGeom>
          <a:solidFill>
            <a:srgbClr val="F2EEEE"/>
          </a:solidFill>
          <a:ln/>
        </p:spPr>
        <p:txBody>
          <a:bodyPr/>
          <a:lstStyle/>
          <a:p>
            <a:endParaRPr lang="en-US"/>
          </a:p>
        </p:txBody>
      </p:sp>
      <p:sp>
        <p:nvSpPr>
          <p:cNvPr id="10" name="Text 8"/>
          <p:cNvSpPr/>
          <p:nvPr/>
        </p:nvSpPr>
        <p:spPr>
          <a:xfrm>
            <a:off x="7609523" y="3580805"/>
            <a:ext cx="213717"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2</a:t>
            </a:r>
            <a:endParaRPr lang="en-US" sz="2916" dirty="0"/>
          </a:p>
        </p:txBody>
      </p:sp>
      <p:sp>
        <p:nvSpPr>
          <p:cNvPr id="11" name="Text 9"/>
          <p:cNvSpPr/>
          <p:nvPr/>
        </p:nvSpPr>
        <p:spPr>
          <a:xfrm>
            <a:off x="8240911" y="3488293"/>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2. Data Types</a:t>
            </a:r>
            <a:endParaRPr lang="en-US" sz="2430" dirty="0"/>
          </a:p>
        </p:txBody>
      </p:sp>
      <p:sp>
        <p:nvSpPr>
          <p:cNvPr id="12" name="Text 10"/>
          <p:cNvSpPr/>
          <p:nvPr/>
        </p:nvSpPr>
        <p:spPr>
          <a:xfrm>
            <a:off x="8240911" y="4022169"/>
            <a:ext cx="5525572"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Data types specify the kind of data a variable can hold, such as numbers, text, or dates.</a:t>
            </a:r>
            <a:endParaRPr lang="en-US" sz="1944" dirty="0"/>
          </a:p>
        </p:txBody>
      </p:sp>
      <p:sp>
        <p:nvSpPr>
          <p:cNvPr id="13" name="Shape 11"/>
          <p:cNvSpPr/>
          <p:nvPr/>
        </p:nvSpPr>
        <p:spPr>
          <a:xfrm>
            <a:off x="864037" y="5731788"/>
            <a:ext cx="555427" cy="555427"/>
          </a:xfrm>
          <a:prstGeom prst="roundRect">
            <a:avLst>
              <a:gd name="adj" fmla="val 6668"/>
            </a:avLst>
          </a:prstGeom>
          <a:solidFill>
            <a:srgbClr val="F2EEEE"/>
          </a:solidFill>
          <a:ln/>
        </p:spPr>
        <p:txBody>
          <a:bodyPr/>
          <a:lstStyle/>
          <a:p>
            <a:endParaRPr lang="en-US"/>
          </a:p>
        </p:txBody>
      </p:sp>
      <p:sp>
        <p:nvSpPr>
          <p:cNvPr id="14" name="Text 12"/>
          <p:cNvSpPr/>
          <p:nvPr/>
        </p:nvSpPr>
        <p:spPr>
          <a:xfrm>
            <a:off x="1030843" y="5824299"/>
            <a:ext cx="221813"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3</a:t>
            </a:r>
            <a:endParaRPr lang="en-US" sz="2916" dirty="0"/>
          </a:p>
        </p:txBody>
      </p:sp>
      <p:sp>
        <p:nvSpPr>
          <p:cNvPr id="15" name="Text 13"/>
          <p:cNvSpPr/>
          <p:nvPr/>
        </p:nvSpPr>
        <p:spPr>
          <a:xfrm>
            <a:off x="1666280" y="5731788"/>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3. Operators</a:t>
            </a:r>
            <a:endParaRPr lang="en-US" sz="2430" dirty="0"/>
          </a:p>
        </p:txBody>
      </p:sp>
      <p:sp>
        <p:nvSpPr>
          <p:cNvPr id="16" name="Text 14"/>
          <p:cNvSpPr/>
          <p:nvPr/>
        </p:nvSpPr>
        <p:spPr>
          <a:xfrm>
            <a:off x="1666280" y="6265664"/>
            <a:ext cx="5525572"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Operators perform actions on variables, like addition, subtraction, or comparison.</a:t>
            </a:r>
            <a:endParaRPr lang="en-US" sz="1944" dirty="0"/>
          </a:p>
        </p:txBody>
      </p:sp>
      <p:sp>
        <p:nvSpPr>
          <p:cNvPr id="17" name="Shape 15"/>
          <p:cNvSpPr/>
          <p:nvPr/>
        </p:nvSpPr>
        <p:spPr>
          <a:xfrm>
            <a:off x="7438668" y="5731788"/>
            <a:ext cx="555427" cy="555427"/>
          </a:xfrm>
          <a:prstGeom prst="roundRect">
            <a:avLst>
              <a:gd name="adj" fmla="val 6668"/>
            </a:avLst>
          </a:prstGeom>
          <a:solidFill>
            <a:srgbClr val="F2EEEE"/>
          </a:solidFill>
          <a:ln/>
        </p:spPr>
        <p:txBody>
          <a:bodyPr/>
          <a:lstStyle/>
          <a:p>
            <a:endParaRPr lang="en-US"/>
          </a:p>
        </p:txBody>
      </p:sp>
      <p:sp>
        <p:nvSpPr>
          <p:cNvPr id="18" name="Text 16"/>
          <p:cNvSpPr/>
          <p:nvPr/>
        </p:nvSpPr>
        <p:spPr>
          <a:xfrm>
            <a:off x="7598212" y="5824299"/>
            <a:ext cx="236339"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4</a:t>
            </a:r>
            <a:endParaRPr lang="en-US" sz="2916" dirty="0"/>
          </a:p>
        </p:txBody>
      </p:sp>
      <p:sp>
        <p:nvSpPr>
          <p:cNvPr id="19" name="Text 17"/>
          <p:cNvSpPr/>
          <p:nvPr/>
        </p:nvSpPr>
        <p:spPr>
          <a:xfrm>
            <a:off x="8240911" y="5731788"/>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4. Scope</a:t>
            </a:r>
            <a:endParaRPr lang="en-US" sz="2430" dirty="0"/>
          </a:p>
        </p:txBody>
      </p:sp>
      <p:sp>
        <p:nvSpPr>
          <p:cNvPr id="20" name="Text 18"/>
          <p:cNvSpPr/>
          <p:nvPr/>
        </p:nvSpPr>
        <p:spPr>
          <a:xfrm>
            <a:off x="8240911" y="6265664"/>
            <a:ext cx="5525572"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The scope of a variable determines where in your code it can be accessed.</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45887" y="1115735"/>
            <a:ext cx="7825026" cy="1177766"/>
          </a:xfrm>
          <a:prstGeom prst="rect">
            <a:avLst/>
          </a:prstGeom>
          <a:noFill/>
          <a:ln/>
        </p:spPr>
        <p:txBody>
          <a:bodyPr wrap="square" rtlCol="0" anchor="t"/>
          <a:lstStyle/>
          <a:p>
            <a:pPr marL="0" indent="0">
              <a:lnSpc>
                <a:spcPts val="4637"/>
              </a:lnSpc>
              <a:buNone/>
            </a:pPr>
            <a:r>
              <a:rPr lang="en-US" sz="3709" b="1" dirty="0">
                <a:solidFill>
                  <a:srgbClr val="030303"/>
                </a:solidFill>
                <a:latin typeface="DM Sans" pitchFamily="34" charset="0"/>
                <a:ea typeface="DM Sans" pitchFamily="34" charset="-122"/>
                <a:cs typeface="DM Sans" pitchFamily="34" charset="-120"/>
              </a:rPr>
              <a:t>VBA Procedures: Subroutines and Functions</a:t>
            </a:r>
            <a:endParaRPr lang="en-US" sz="3709" dirty="0"/>
          </a:p>
        </p:txBody>
      </p:sp>
      <p:sp>
        <p:nvSpPr>
          <p:cNvPr id="6" name="Shape 3"/>
          <p:cNvSpPr/>
          <p:nvPr/>
        </p:nvSpPr>
        <p:spPr>
          <a:xfrm>
            <a:off x="6145887" y="2576155"/>
            <a:ext cx="7825026" cy="1386959"/>
          </a:xfrm>
          <a:prstGeom prst="roundRect">
            <a:avLst>
              <a:gd name="adj" fmla="val 2038"/>
            </a:avLst>
          </a:prstGeom>
          <a:solidFill>
            <a:srgbClr val="F2EEEE"/>
          </a:solidFill>
          <a:ln/>
        </p:spPr>
        <p:txBody>
          <a:bodyPr/>
          <a:lstStyle/>
          <a:p>
            <a:endParaRPr lang="en-US"/>
          </a:p>
        </p:txBody>
      </p:sp>
      <p:sp>
        <p:nvSpPr>
          <p:cNvPr id="7" name="Text 4"/>
          <p:cNvSpPr/>
          <p:nvPr/>
        </p:nvSpPr>
        <p:spPr>
          <a:xfrm>
            <a:off x="6334244" y="2764512"/>
            <a:ext cx="2355413" cy="294323"/>
          </a:xfrm>
          <a:prstGeom prst="rect">
            <a:avLst/>
          </a:prstGeom>
          <a:noFill/>
          <a:ln/>
        </p:spPr>
        <p:txBody>
          <a:bodyPr wrap="none" rtlCol="0" anchor="t"/>
          <a:lstStyle/>
          <a:p>
            <a:pPr marL="0" indent="0">
              <a:lnSpc>
                <a:spcPts val="2318"/>
              </a:lnSpc>
              <a:buNone/>
            </a:pPr>
            <a:r>
              <a:rPr lang="en-US" sz="1855" b="1" dirty="0">
                <a:solidFill>
                  <a:srgbClr val="464646"/>
                </a:solidFill>
                <a:latin typeface="DM Sans" pitchFamily="34" charset="0"/>
                <a:ea typeface="DM Sans" pitchFamily="34" charset="-122"/>
                <a:cs typeface="DM Sans" pitchFamily="34" charset="-120"/>
              </a:rPr>
              <a:t>Subroutines</a:t>
            </a:r>
            <a:endParaRPr lang="en-US" sz="1855" dirty="0"/>
          </a:p>
        </p:txBody>
      </p:sp>
      <p:sp>
        <p:nvSpPr>
          <p:cNvPr id="8" name="Text 5"/>
          <p:cNvSpPr/>
          <p:nvPr/>
        </p:nvSpPr>
        <p:spPr>
          <a:xfrm>
            <a:off x="6334244" y="3171825"/>
            <a:ext cx="7448312" cy="602933"/>
          </a:xfrm>
          <a:prstGeom prst="rect">
            <a:avLst/>
          </a:prstGeom>
          <a:noFill/>
          <a:ln/>
        </p:spPr>
        <p:txBody>
          <a:bodyPr wrap="square" rtlCol="0" anchor="t"/>
          <a:lstStyle/>
          <a:p>
            <a:pPr marL="0" indent="0">
              <a:lnSpc>
                <a:spcPts val="2374"/>
              </a:lnSpc>
              <a:buNone/>
            </a:pPr>
            <a:r>
              <a:rPr lang="en-US" sz="1484" dirty="0">
                <a:solidFill>
                  <a:srgbClr val="464646"/>
                </a:solidFill>
                <a:latin typeface="Inter" pitchFamily="34" charset="0"/>
                <a:ea typeface="Inter" pitchFamily="34" charset="-122"/>
                <a:cs typeface="Inter" pitchFamily="34" charset="-120"/>
              </a:rPr>
              <a:t>Subroutines are blocks of code that perform a specific task. They are called by name and can be used to organize your VBA code.</a:t>
            </a:r>
            <a:endParaRPr lang="en-US" sz="1484" dirty="0"/>
          </a:p>
        </p:txBody>
      </p:sp>
      <p:sp>
        <p:nvSpPr>
          <p:cNvPr id="9" name="Shape 6"/>
          <p:cNvSpPr/>
          <p:nvPr/>
        </p:nvSpPr>
        <p:spPr>
          <a:xfrm>
            <a:off x="6145887" y="4151471"/>
            <a:ext cx="7825026" cy="1386959"/>
          </a:xfrm>
          <a:prstGeom prst="roundRect">
            <a:avLst>
              <a:gd name="adj" fmla="val 2038"/>
            </a:avLst>
          </a:prstGeom>
          <a:solidFill>
            <a:srgbClr val="F2EEEE"/>
          </a:solidFill>
          <a:ln/>
        </p:spPr>
        <p:txBody>
          <a:bodyPr/>
          <a:lstStyle/>
          <a:p>
            <a:endParaRPr lang="en-US"/>
          </a:p>
        </p:txBody>
      </p:sp>
      <p:sp>
        <p:nvSpPr>
          <p:cNvPr id="10" name="Text 7"/>
          <p:cNvSpPr/>
          <p:nvPr/>
        </p:nvSpPr>
        <p:spPr>
          <a:xfrm>
            <a:off x="6334244" y="4339828"/>
            <a:ext cx="2355413" cy="294323"/>
          </a:xfrm>
          <a:prstGeom prst="rect">
            <a:avLst/>
          </a:prstGeom>
          <a:noFill/>
          <a:ln/>
        </p:spPr>
        <p:txBody>
          <a:bodyPr wrap="none" rtlCol="0" anchor="t"/>
          <a:lstStyle/>
          <a:p>
            <a:pPr marL="0" indent="0">
              <a:lnSpc>
                <a:spcPts val="2318"/>
              </a:lnSpc>
              <a:buNone/>
            </a:pPr>
            <a:r>
              <a:rPr lang="en-US" sz="1855" b="1" dirty="0">
                <a:solidFill>
                  <a:srgbClr val="464646"/>
                </a:solidFill>
                <a:latin typeface="DM Sans" pitchFamily="34" charset="0"/>
                <a:ea typeface="DM Sans" pitchFamily="34" charset="-122"/>
                <a:cs typeface="DM Sans" pitchFamily="34" charset="-120"/>
              </a:rPr>
              <a:t>Functions</a:t>
            </a:r>
            <a:endParaRPr lang="en-US" sz="1855" dirty="0"/>
          </a:p>
        </p:txBody>
      </p:sp>
      <p:sp>
        <p:nvSpPr>
          <p:cNvPr id="11" name="Text 8"/>
          <p:cNvSpPr/>
          <p:nvPr/>
        </p:nvSpPr>
        <p:spPr>
          <a:xfrm>
            <a:off x="6334244" y="4747141"/>
            <a:ext cx="7448312" cy="602933"/>
          </a:xfrm>
          <a:prstGeom prst="rect">
            <a:avLst/>
          </a:prstGeom>
          <a:noFill/>
          <a:ln/>
        </p:spPr>
        <p:txBody>
          <a:bodyPr wrap="square" rtlCol="0" anchor="t"/>
          <a:lstStyle/>
          <a:p>
            <a:pPr marL="0" indent="0">
              <a:lnSpc>
                <a:spcPts val="2374"/>
              </a:lnSpc>
              <a:buNone/>
            </a:pPr>
            <a:r>
              <a:rPr lang="en-US" sz="1484" dirty="0">
                <a:solidFill>
                  <a:srgbClr val="464646"/>
                </a:solidFill>
                <a:latin typeface="Inter" pitchFamily="34" charset="0"/>
                <a:ea typeface="Inter" pitchFamily="34" charset="-122"/>
                <a:cs typeface="Inter" pitchFamily="34" charset="-120"/>
              </a:rPr>
              <a:t>Functions are similar to subroutines, but they return a value. They are often used to perform calculations or to retrieve data.</a:t>
            </a:r>
            <a:endParaRPr lang="en-US" sz="1484" dirty="0"/>
          </a:p>
        </p:txBody>
      </p:sp>
      <p:sp>
        <p:nvSpPr>
          <p:cNvPr id="12" name="Shape 9"/>
          <p:cNvSpPr/>
          <p:nvPr/>
        </p:nvSpPr>
        <p:spPr>
          <a:xfrm>
            <a:off x="6145887" y="5726787"/>
            <a:ext cx="7825026" cy="1386959"/>
          </a:xfrm>
          <a:prstGeom prst="roundRect">
            <a:avLst>
              <a:gd name="adj" fmla="val 2038"/>
            </a:avLst>
          </a:prstGeom>
          <a:solidFill>
            <a:srgbClr val="F2EEEE"/>
          </a:solidFill>
          <a:ln/>
        </p:spPr>
        <p:txBody>
          <a:bodyPr/>
          <a:lstStyle/>
          <a:p>
            <a:endParaRPr lang="en-US"/>
          </a:p>
        </p:txBody>
      </p:sp>
      <p:sp>
        <p:nvSpPr>
          <p:cNvPr id="13" name="Text 10"/>
          <p:cNvSpPr/>
          <p:nvPr/>
        </p:nvSpPr>
        <p:spPr>
          <a:xfrm>
            <a:off x="6334244" y="5915144"/>
            <a:ext cx="2355413" cy="294323"/>
          </a:xfrm>
          <a:prstGeom prst="rect">
            <a:avLst/>
          </a:prstGeom>
          <a:noFill/>
          <a:ln/>
        </p:spPr>
        <p:txBody>
          <a:bodyPr wrap="none" rtlCol="0" anchor="t"/>
          <a:lstStyle/>
          <a:p>
            <a:pPr marL="0" indent="0">
              <a:lnSpc>
                <a:spcPts val="2318"/>
              </a:lnSpc>
              <a:buNone/>
            </a:pPr>
            <a:r>
              <a:rPr lang="en-US" sz="1855" b="1" dirty="0">
                <a:solidFill>
                  <a:srgbClr val="464646"/>
                </a:solidFill>
                <a:latin typeface="DM Sans" pitchFamily="34" charset="0"/>
                <a:ea typeface="DM Sans" pitchFamily="34" charset="-122"/>
                <a:cs typeface="DM Sans" pitchFamily="34" charset="-120"/>
              </a:rPr>
              <a:t>Procedure Syntax</a:t>
            </a:r>
            <a:endParaRPr lang="en-US" sz="1855" dirty="0"/>
          </a:p>
        </p:txBody>
      </p:sp>
      <p:sp>
        <p:nvSpPr>
          <p:cNvPr id="14" name="Text 11"/>
          <p:cNvSpPr/>
          <p:nvPr/>
        </p:nvSpPr>
        <p:spPr>
          <a:xfrm>
            <a:off x="6334244" y="6322457"/>
            <a:ext cx="7448312" cy="602933"/>
          </a:xfrm>
          <a:prstGeom prst="rect">
            <a:avLst/>
          </a:prstGeom>
          <a:noFill/>
          <a:ln/>
        </p:spPr>
        <p:txBody>
          <a:bodyPr wrap="square" rtlCol="0" anchor="t"/>
          <a:lstStyle/>
          <a:p>
            <a:pPr marL="0" indent="0">
              <a:lnSpc>
                <a:spcPts val="2374"/>
              </a:lnSpc>
              <a:buNone/>
            </a:pPr>
            <a:r>
              <a:rPr lang="en-US" sz="1484" dirty="0">
                <a:solidFill>
                  <a:srgbClr val="464646"/>
                </a:solidFill>
                <a:latin typeface="Inter" pitchFamily="34" charset="0"/>
                <a:ea typeface="Inter" pitchFamily="34" charset="-122"/>
                <a:cs typeface="Inter" pitchFamily="34" charset="-120"/>
              </a:rPr>
              <a:t>Both subroutines and functions use a specific syntax to define their parameters, arguments, and return values.</a:t>
            </a:r>
            <a:endParaRPr lang="en-US" sz="148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43982" y="961192"/>
            <a:ext cx="6966347" cy="587216"/>
          </a:xfrm>
          <a:prstGeom prst="rect">
            <a:avLst/>
          </a:prstGeom>
          <a:noFill/>
          <a:ln/>
        </p:spPr>
        <p:txBody>
          <a:bodyPr wrap="none" rtlCol="0" anchor="t"/>
          <a:lstStyle/>
          <a:p>
            <a:pPr marL="0" indent="0">
              <a:lnSpc>
                <a:spcPts val="4624"/>
              </a:lnSpc>
              <a:buNone/>
            </a:pPr>
            <a:r>
              <a:rPr lang="en-US" sz="3699" b="1" dirty="0">
                <a:solidFill>
                  <a:srgbClr val="030303"/>
                </a:solidFill>
                <a:latin typeface="DM Sans" pitchFamily="34" charset="0"/>
                <a:ea typeface="DM Sans" pitchFamily="34" charset="-122"/>
                <a:cs typeface="DM Sans" pitchFamily="34" charset="-120"/>
              </a:rPr>
              <a:t>Conditional Statements in VBA</a:t>
            </a:r>
            <a:endParaRPr lang="en-US" sz="3699" dirty="0"/>
          </a:p>
        </p:txBody>
      </p:sp>
      <p:sp>
        <p:nvSpPr>
          <p:cNvPr id="6" name="Shape 3"/>
          <p:cNvSpPr/>
          <p:nvPr/>
        </p:nvSpPr>
        <p:spPr>
          <a:xfrm>
            <a:off x="6143982" y="2041565"/>
            <a:ext cx="422672" cy="422672"/>
          </a:xfrm>
          <a:prstGeom prst="roundRect">
            <a:avLst>
              <a:gd name="adj" fmla="val 6669"/>
            </a:avLst>
          </a:prstGeom>
          <a:solidFill>
            <a:srgbClr val="F2EEEE"/>
          </a:solidFill>
          <a:ln/>
        </p:spPr>
        <p:txBody>
          <a:bodyPr/>
          <a:lstStyle/>
          <a:p>
            <a:endParaRPr lang="en-US"/>
          </a:p>
        </p:txBody>
      </p:sp>
      <p:sp>
        <p:nvSpPr>
          <p:cNvPr id="7" name="Text 4"/>
          <p:cNvSpPr/>
          <p:nvPr/>
        </p:nvSpPr>
        <p:spPr>
          <a:xfrm>
            <a:off x="6306264" y="2111931"/>
            <a:ext cx="98108" cy="281821"/>
          </a:xfrm>
          <a:prstGeom prst="rect">
            <a:avLst/>
          </a:prstGeom>
          <a:noFill/>
          <a:ln/>
        </p:spPr>
        <p:txBody>
          <a:bodyPr wrap="none" rtlCol="0" anchor="t"/>
          <a:lstStyle/>
          <a:p>
            <a:pPr marL="0" indent="0" algn="ctr">
              <a:lnSpc>
                <a:spcPts val="2219"/>
              </a:lnSpc>
              <a:buNone/>
            </a:pPr>
            <a:r>
              <a:rPr lang="en-US" sz="2219" b="1" dirty="0">
                <a:solidFill>
                  <a:srgbClr val="464646"/>
                </a:solidFill>
                <a:latin typeface="DM Sans" pitchFamily="34" charset="0"/>
                <a:ea typeface="DM Sans" pitchFamily="34" charset="-122"/>
                <a:cs typeface="DM Sans" pitchFamily="34" charset="-120"/>
              </a:rPr>
              <a:t>1</a:t>
            </a:r>
            <a:endParaRPr lang="en-US" sz="2219" dirty="0"/>
          </a:p>
        </p:txBody>
      </p:sp>
      <p:sp>
        <p:nvSpPr>
          <p:cNvPr id="8" name="Text 5"/>
          <p:cNvSpPr/>
          <p:nvPr/>
        </p:nvSpPr>
        <p:spPr>
          <a:xfrm>
            <a:off x="6754535" y="2041565"/>
            <a:ext cx="2348746" cy="293608"/>
          </a:xfrm>
          <a:prstGeom prst="rect">
            <a:avLst/>
          </a:prstGeom>
          <a:noFill/>
          <a:ln/>
        </p:spPr>
        <p:txBody>
          <a:bodyPr wrap="none" rtlCol="0" anchor="t"/>
          <a:lstStyle/>
          <a:p>
            <a:pPr marL="0" indent="0">
              <a:lnSpc>
                <a:spcPts val="2312"/>
              </a:lnSpc>
              <a:buNone/>
            </a:pPr>
            <a:r>
              <a:rPr lang="en-US" sz="1849" b="1" dirty="0">
                <a:solidFill>
                  <a:srgbClr val="464646"/>
                </a:solidFill>
                <a:latin typeface="DM Sans" pitchFamily="34" charset="0"/>
                <a:ea typeface="DM Sans" pitchFamily="34" charset="-122"/>
                <a:cs typeface="DM Sans" pitchFamily="34" charset="-120"/>
              </a:rPr>
              <a:t>1. If Statements</a:t>
            </a:r>
            <a:endParaRPr lang="en-US" sz="1849" dirty="0"/>
          </a:p>
        </p:txBody>
      </p:sp>
      <p:sp>
        <p:nvSpPr>
          <p:cNvPr id="9" name="Text 6"/>
          <p:cNvSpPr/>
          <p:nvPr/>
        </p:nvSpPr>
        <p:spPr>
          <a:xfrm>
            <a:off x="6754535" y="2447806"/>
            <a:ext cx="7218283" cy="601028"/>
          </a:xfrm>
          <a:prstGeom prst="rect">
            <a:avLst/>
          </a:prstGeom>
          <a:noFill/>
          <a:ln/>
        </p:spPr>
        <p:txBody>
          <a:bodyPr wrap="square" rtlCol="0" anchor="t"/>
          <a:lstStyle/>
          <a:p>
            <a:pPr marL="0" indent="0">
              <a:lnSpc>
                <a:spcPts val="2367"/>
              </a:lnSpc>
              <a:buNone/>
            </a:pPr>
            <a:r>
              <a:rPr lang="en-US" sz="1480" dirty="0">
                <a:solidFill>
                  <a:srgbClr val="464646"/>
                </a:solidFill>
                <a:latin typeface="Inter" pitchFamily="34" charset="0"/>
                <a:ea typeface="Inter" pitchFamily="34" charset="-122"/>
                <a:cs typeface="Inter" pitchFamily="34" charset="-120"/>
              </a:rPr>
              <a:t>If statements execute code blocks depending on whether a condition is true or false.</a:t>
            </a:r>
            <a:endParaRPr lang="en-US" sz="1480" dirty="0"/>
          </a:p>
        </p:txBody>
      </p:sp>
      <p:sp>
        <p:nvSpPr>
          <p:cNvPr id="10" name="Shape 7"/>
          <p:cNvSpPr/>
          <p:nvPr/>
        </p:nvSpPr>
        <p:spPr>
          <a:xfrm>
            <a:off x="6143982" y="3448050"/>
            <a:ext cx="422672" cy="422672"/>
          </a:xfrm>
          <a:prstGeom prst="roundRect">
            <a:avLst>
              <a:gd name="adj" fmla="val 6669"/>
            </a:avLst>
          </a:prstGeom>
          <a:solidFill>
            <a:srgbClr val="F2EEEE"/>
          </a:solidFill>
          <a:ln/>
        </p:spPr>
        <p:txBody>
          <a:bodyPr/>
          <a:lstStyle/>
          <a:p>
            <a:endParaRPr lang="en-US"/>
          </a:p>
        </p:txBody>
      </p:sp>
      <p:sp>
        <p:nvSpPr>
          <p:cNvPr id="11" name="Text 8"/>
          <p:cNvSpPr/>
          <p:nvPr/>
        </p:nvSpPr>
        <p:spPr>
          <a:xfrm>
            <a:off x="6273998" y="3518416"/>
            <a:ext cx="162639" cy="281821"/>
          </a:xfrm>
          <a:prstGeom prst="rect">
            <a:avLst/>
          </a:prstGeom>
          <a:noFill/>
          <a:ln/>
        </p:spPr>
        <p:txBody>
          <a:bodyPr wrap="none" rtlCol="0" anchor="t"/>
          <a:lstStyle/>
          <a:p>
            <a:pPr marL="0" indent="0" algn="ctr">
              <a:lnSpc>
                <a:spcPts val="2219"/>
              </a:lnSpc>
              <a:buNone/>
            </a:pPr>
            <a:r>
              <a:rPr lang="en-US" sz="2219" b="1" dirty="0">
                <a:solidFill>
                  <a:srgbClr val="464646"/>
                </a:solidFill>
                <a:latin typeface="DM Sans" pitchFamily="34" charset="0"/>
                <a:ea typeface="DM Sans" pitchFamily="34" charset="-122"/>
                <a:cs typeface="DM Sans" pitchFamily="34" charset="-120"/>
              </a:rPr>
              <a:t>2</a:t>
            </a:r>
            <a:endParaRPr lang="en-US" sz="2219" dirty="0"/>
          </a:p>
        </p:txBody>
      </p:sp>
      <p:sp>
        <p:nvSpPr>
          <p:cNvPr id="12" name="Text 9"/>
          <p:cNvSpPr/>
          <p:nvPr/>
        </p:nvSpPr>
        <p:spPr>
          <a:xfrm>
            <a:off x="6754535" y="3448050"/>
            <a:ext cx="2348746" cy="293608"/>
          </a:xfrm>
          <a:prstGeom prst="rect">
            <a:avLst/>
          </a:prstGeom>
          <a:noFill/>
          <a:ln/>
        </p:spPr>
        <p:txBody>
          <a:bodyPr wrap="none" rtlCol="0" anchor="t"/>
          <a:lstStyle/>
          <a:p>
            <a:pPr marL="0" indent="0">
              <a:lnSpc>
                <a:spcPts val="2312"/>
              </a:lnSpc>
              <a:buNone/>
            </a:pPr>
            <a:r>
              <a:rPr lang="en-US" sz="1849" b="1" dirty="0">
                <a:solidFill>
                  <a:srgbClr val="464646"/>
                </a:solidFill>
                <a:latin typeface="DM Sans" pitchFamily="34" charset="0"/>
                <a:ea typeface="DM Sans" pitchFamily="34" charset="-122"/>
                <a:cs typeface="DM Sans" pitchFamily="34" charset="-120"/>
              </a:rPr>
              <a:t>2. ElseIf Statements</a:t>
            </a:r>
            <a:endParaRPr lang="en-US" sz="1849" dirty="0"/>
          </a:p>
        </p:txBody>
      </p:sp>
      <p:sp>
        <p:nvSpPr>
          <p:cNvPr id="13" name="Text 10"/>
          <p:cNvSpPr/>
          <p:nvPr/>
        </p:nvSpPr>
        <p:spPr>
          <a:xfrm>
            <a:off x="6754535" y="3854291"/>
            <a:ext cx="7218283" cy="601028"/>
          </a:xfrm>
          <a:prstGeom prst="rect">
            <a:avLst/>
          </a:prstGeom>
          <a:noFill/>
          <a:ln/>
        </p:spPr>
        <p:txBody>
          <a:bodyPr wrap="square" rtlCol="0" anchor="t"/>
          <a:lstStyle/>
          <a:p>
            <a:pPr marL="0" indent="0">
              <a:lnSpc>
                <a:spcPts val="2367"/>
              </a:lnSpc>
              <a:buNone/>
            </a:pPr>
            <a:r>
              <a:rPr lang="en-US" sz="1480" dirty="0">
                <a:solidFill>
                  <a:srgbClr val="464646"/>
                </a:solidFill>
                <a:latin typeface="Inter" pitchFamily="34" charset="0"/>
                <a:ea typeface="Inter" pitchFamily="34" charset="-122"/>
                <a:cs typeface="Inter" pitchFamily="34" charset="-120"/>
              </a:rPr>
              <a:t>ElseIf statements provide additional conditions to evaluate when the initial If statement condition is false.</a:t>
            </a:r>
            <a:endParaRPr lang="en-US" sz="1480" dirty="0"/>
          </a:p>
        </p:txBody>
      </p:sp>
      <p:sp>
        <p:nvSpPr>
          <p:cNvPr id="14" name="Shape 11"/>
          <p:cNvSpPr/>
          <p:nvPr/>
        </p:nvSpPr>
        <p:spPr>
          <a:xfrm>
            <a:off x="6143982" y="4854535"/>
            <a:ext cx="422672" cy="422672"/>
          </a:xfrm>
          <a:prstGeom prst="roundRect">
            <a:avLst>
              <a:gd name="adj" fmla="val 6669"/>
            </a:avLst>
          </a:prstGeom>
          <a:solidFill>
            <a:srgbClr val="F2EEEE"/>
          </a:solidFill>
          <a:ln/>
        </p:spPr>
        <p:txBody>
          <a:bodyPr/>
          <a:lstStyle/>
          <a:p>
            <a:endParaRPr lang="en-US"/>
          </a:p>
        </p:txBody>
      </p:sp>
      <p:sp>
        <p:nvSpPr>
          <p:cNvPr id="15" name="Text 12"/>
          <p:cNvSpPr/>
          <p:nvPr/>
        </p:nvSpPr>
        <p:spPr>
          <a:xfrm>
            <a:off x="6270903" y="4924901"/>
            <a:ext cx="168831" cy="281821"/>
          </a:xfrm>
          <a:prstGeom prst="rect">
            <a:avLst/>
          </a:prstGeom>
          <a:noFill/>
          <a:ln/>
        </p:spPr>
        <p:txBody>
          <a:bodyPr wrap="none" rtlCol="0" anchor="t"/>
          <a:lstStyle/>
          <a:p>
            <a:pPr marL="0" indent="0" algn="ctr">
              <a:lnSpc>
                <a:spcPts val="2219"/>
              </a:lnSpc>
              <a:buNone/>
            </a:pPr>
            <a:r>
              <a:rPr lang="en-US" sz="2219" b="1" dirty="0">
                <a:solidFill>
                  <a:srgbClr val="464646"/>
                </a:solidFill>
                <a:latin typeface="DM Sans" pitchFamily="34" charset="0"/>
                <a:ea typeface="DM Sans" pitchFamily="34" charset="-122"/>
                <a:cs typeface="DM Sans" pitchFamily="34" charset="-120"/>
              </a:rPr>
              <a:t>3</a:t>
            </a:r>
            <a:endParaRPr lang="en-US" sz="2219" dirty="0"/>
          </a:p>
        </p:txBody>
      </p:sp>
      <p:sp>
        <p:nvSpPr>
          <p:cNvPr id="16" name="Text 13"/>
          <p:cNvSpPr/>
          <p:nvPr/>
        </p:nvSpPr>
        <p:spPr>
          <a:xfrm>
            <a:off x="6754535" y="4854535"/>
            <a:ext cx="2977634" cy="293608"/>
          </a:xfrm>
          <a:prstGeom prst="rect">
            <a:avLst/>
          </a:prstGeom>
          <a:noFill/>
          <a:ln/>
        </p:spPr>
        <p:txBody>
          <a:bodyPr wrap="none" rtlCol="0" anchor="t"/>
          <a:lstStyle/>
          <a:p>
            <a:pPr marL="0" indent="0">
              <a:lnSpc>
                <a:spcPts val="2312"/>
              </a:lnSpc>
              <a:buNone/>
            </a:pPr>
            <a:r>
              <a:rPr lang="en-US" sz="1849" b="1" dirty="0">
                <a:solidFill>
                  <a:srgbClr val="464646"/>
                </a:solidFill>
                <a:latin typeface="DM Sans" pitchFamily="34" charset="0"/>
                <a:ea typeface="DM Sans" pitchFamily="34" charset="-122"/>
                <a:cs typeface="DM Sans" pitchFamily="34" charset="-120"/>
              </a:rPr>
              <a:t>3. Select Case Statements</a:t>
            </a:r>
            <a:endParaRPr lang="en-US" sz="1849" dirty="0"/>
          </a:p>
        </p:txBody>
      </p:sp>
      <p:sp>
        <p:nvSpPr>
          <p:cNvPr id="17" name="Text 14"/>
          <p:cNvSpPr/>
          <p:nvPr/>
        </p:nvSpPr>
        <p:spPr>
          <a:xfrm>
            <a:off x="6754535" y="5260777"/>
            <a:ext cx="7218283" cy="601028"/>
          </a:xfrm>
          <a:prstGeom prst="rect">
            <a:avLst/>
          </a:prstGeom>
          <a:noFill/>
          <a:ln/>
        </p:spPr>
        <p:txBody>
          <a:bodyPr wrap="square" rtlCol="0" anchor="t"/>
          <a:lstStyle/>
          <a:p>
            <a:pPr marL="0" indent="0">
              <a:lnSpc>
                <a:spcPts val="2367"/>
              </a:lnSpc>
              <a:buNone/>
            </a:pPr>
            <a:r>
              <a:rPr lang="en-US" sz="1480" dirty="0">
                <a:solidFill>
                  <a:srgbClr val="464646"/>
                </a:solidFill>
                <a:latin typeface="Inter" pitchFamily="34" charset="0"/>
                <a:ea typeface="Inter" pitchFamily="34" charset="-122"/>
                <a:cs typeface="Inter" pitchFamily="34" charset="-120"/>
              </a:rPr>
              <a:t>Select Case statements provide an alternative to nested If statements for evaluating multiple conditions.</a:t>
            </a:r>
            <a:endParaRPr lang="en-US" sz="1480" dirty="0"/>
          </a:p>
        </p:txBody>
      </p:sp>
      <p:sp>
        <p:nvSpPr>
          <p:cNvPr id="18" name="Shape 15"/>
          <p:cNvSpPr/>
          <p:nvPr/>
        </p:nvSpPr>
        <p:spPr>
          <a:xfrm>
            <a:off x="6143982" y="6261021"/>
            <a:ext cx="422672" cy="422672"/>
          </a:xfrm>
          <a:prstGeom prst="roundRect">
            <a:avLst>
              <a:gd name="adj" fmla="val 6669"/>
            </a:avLst>
          </a:prstGeom>
          <a:solidFill>
            <a:srgbClr val="F2EEEE"/>
          </a:solidFill>
          <a:ln/>
        </p:spPr>
        <p:txBody>
          <a:bodyPr/>
          <a:lstStyle/>
          <a:p>
            <a:endParaRPr lang="en-US"/>
          </a:p>
        </p:txBody>
      </p:sp>
      <p:sp>
        <p:nvSpPr>
          <p:cNvPr id="19" name="Text 16"/>
          <p:cNvSpPr/>
          <p:nvPr/>
        </p:nvSpPr>
        <p:spPr>
          <a:xfrm>
            <a:off x="6265426" y="6331387"/>
            <a:ext cx="179784" cy="281821"/>
          </a:xfrm>
          <a:prstGeom prst="rect">
            <a:avLst/>
          </a:prstGeom>
          <a:noFill/>
          <a:ln/>
        </p:spPr>
        <p:txBody>
          <a:bodyPr wrap="none" rtlCol="0" anchor="t"/>
          <a:lstStyle/>
          <a:p>
            <a:pPr marL="0" indent="0" algn="ctr">
              <a:lnSpc>
                <a:spcPts val="2219"/>
              </a:lnSpc>
              <a:buNone/>
            </a:pPr>
            <a:r>
              <a:rPr lang="en-US" sz="2219" b="1" dirty="0">
                <a:solidFill>
                  <a:srgbClr val="464646"/>
                </a:solidFill>
                <a:latin typeface="DM Sans" pitchFamily="34" charset="0"/>
                <a:ea typeface="DM Sans" pitchFamily="34" charset="-122"/>
                <a:cs typeface="DM Sans" pitchFamily="34" charset="-120"/>
              </a:rPr>
              <a:t>4</a:t>
            </a:r>
            <a:endParaRPr lang="en-US" sz="2219" dirty="0"/>
          </a:p>
        </p:txBody>
      </p:sp>
      <p:sp>
        <p:nvSpPr>
          <p:cNvPr id="20" name="Text 17"/>
          <p:cNvSpPr/>
          <p:nvPr/>
        </p:nvSpPr>
        <p:spPr>
          <a:xfrm>
            <a:off x="6754535" y="6261021"/>
            <a:ext cx="2348746" cy="293608"/>
          </a:xfrm>
          <a:prstGeom prst="rect">
            <a:avLst/>
          </a:prstGeom>
          <a:noFill/>
          <a:ln/>
        </p:spPr>
        <p:txBody>
          <a:bodyPr wrap="none" rtlCol="0" anchor="t"/>
          <a:lstStyle/>
          <a:p>
            <a:pPr marL="0" indent="0">
              <a:lnSpc>
                <a:spcPts val="2312"/>
              </a:lnSpc>
              <a:buNone/>
            </a:pPr>
            <a:r>
              <a:rPr lang="en-US" sz="1849" b="1" dirty="0">
                <a:solidFill>
                  <a:srgbClr val="464646"/>
                </a:solidFill>
                <a:latin typeface="DM Sans" pitchFamily="34" charset="0"/>
                <a:ea typeface="DM Sans" pitchFamily="34" charset="-122"/>
                <a:cs typeface="DM Sans" pitchFamily="34" charset="-120"/>
              </a:rPr>
              <a:t>4. Logical Operators</a:t>
            </a:r>
            <a:endParaRPr lang="en-US" sz="1849" dirty="0"/>
          </a:p>
        </p:txBody>
      </p:sp>
      <p:sp>
        <p:nvSpPr>
          <p:cNvPr id="21" name="Text 18"/>
          <p:cNvSpPr/>
          <p:nvPr/>
        </p:nvSpPr>
        <p:spPr>
          <a:xfrm>
            <a:off x="6754535" y="6667262"/>
            <a:ext cx="7218283" cy="601028"/>
          </a:xfrm>
          <a:prstGeom prst="rect">
            <a:avLst/>
          </a:prstGeom>
          <a:noFill/>
          <a:ln/>
        </p:spPr>
        <p:txBody>
          <a:bodyPr wrap="square" rtlCol="0" anchor="t"/>
          <a:lstStyle/>
          <a:p>
            <a:pPr marL="0" indent="0">
              <a:lnSpc>
                <a:spcPts val="2367"/>
              </a:lnSpc>
              <a:buNone/>
            </a:pPr>
            <a:r>
              <a:rPr lang="en-US" sz="1480" dirty="0">
                <a:solidFill>
                  <a:srgbClr val="464646"/>
                </a:solidFill>
                <a:latin typeface="Inter" pitchFamily="34" charset="0"/>
                <a:ea typeface="Inter" pitchFamily="34" charset="-122"/>
                <a:cs typeface="Inter" pitchFamily="34" charset="-120"/>
              </a:rPr>
              <a:t>Logical operators like AND, OR, and NOT can be used to combine multiple conditions within conditional statements.</a:t>
            </a:r>
            <a:endParaRPr lang="en-US" sz="148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085850"/>
            <a:ext cx="6172200"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Loops in VBA</a:t>
            </a:r>
            <a:endParaRPr lang="en-US" sz="4860" dirty="0"/>
          </a:p>
        </p:txBody>
      </p:sp>
      <p:sp>
        <p:nvSpPr>
          <p:cNvPr id="5" name="Text 3"/>
          <p:cNvSpPr/>
          <p:nvPr/>
        </p:nvSpPr>
        <p:spPr>
          <a:xfrm>
            <a:off x="864037" y="2474476"/>
            <a:ext cx="3086100" cy="385763"/>
          </a:xfrm>
          <a:prstGeom prst="rect">
            <a:avLst/>
          </a:prstGeom>
          <a:noFill/>
          <a:ln/>
        </p:spPr>
        <p:txBody>
          <a:bodyPr wrap="none" rtlCol="0" anchor="t"/>
          <a:lstStyle/>
          <a:p>
            <a:pPr marL="0" indent="0">
              <a:lnSpc>
                <a:spcPts val="3038"/>
              </a:lnSpc>
              <a:buNone/>
            </a:pPr>
            <a:r>
              <a:rPr lang="en-US" sz="2430" b="1" dirty="0">
                <a:solidFill>
                  <a:srgbClr val="030303"/>
                </a:solidFill>
                <a:latin typeface="DM Sans" pitchFamily="34" charset="0"/>
                <a:ea typeface="DM Sans" pitchFamily="34" charset="-122"/>
                <a:cs typeface="DM Sans" pitchFamily="34" charset="-120"/>
              </a:rPr>
              <a:t>Types of Loops</a:t>
            </a:r>
            <a:endParaRPr lang="en-US" sz="2430" dirty="0"/>
          </a:p>
        </p:txBody>
      </p:sp>
      <p:sp>
        <p:nvSpPr>
          <p:cNvPr id="6" name="Text 4"/>
          <p:cNvSpPr/>
          <p:nvPr/>
        </p:nvSpPr>
        <p:spPr>
          <a:xfrm>
            <a:off x="864037" y="3107055"/>
            <a:ext cx="6150054"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VBA offers three main loop types: For...Next, While...Wend, and Do...Loop.</a:t>
            </a:r>
            <a:endParaRPr lang="en-US" sz="1944" dirty="0"/>
          </a:p>
        </p:txBody>
      </p:sp>
      <p:sp>
        <p:nvSpPr>
          <p:cNvPr id="7" name="Text 5"/>
          <p:cNvSpPr/>
          <p:nvPr/>
        </p:nvSpPr>
        <p:spPr>
          <a:xfrm>
            <a:off x="1258967" y="4119324"/>
            <a:ext cx="5755124" cy="790099"/>
          </a:xfrm>
          <a:prstGeom prst="rect">
            <a:avLst/>
          </a:prstGeom>
          <a:noFill/>
          <a:ln/>
        </p:spPr>
        <p:txBody>
          <a:bodyPr wrap="square" rtlCol="0" anchor="t"/>
          <a:lstStyle/>
          <a:p>
            <a:pPr marL="342900" indent="-342900" algn="l">
              <a:lnSpc>
                <a:spcPts val="3110"/>
              </a:lnSpc>
              <a:buSzPct val="100000"/>
              <a:buFont typeface="+mj-lt"/>
              <a:buAutoNum type="arabicPeriod"/>
            </a:pPr>
            <a:r>
              <a:rPr lang="en-US" sz="1944" dirty="0">
                <a:solidFill>
                  <a:srgbClr val="464646"/>
                </a:solidFill>
                <a:latin typeface="Inter" pitchFamily="34" charset="0"/>
                <a:ea typeface="Inter" pitchFamily="34" charset="-122"/>
                <a:cs typeface="Inter" pitchFamily="34" charset="-120"/>
              </a:rPr>
              <a:t>For...Next loop iterates a specific number of times.</a:t>
            </a:r>
            <a:endParaRPr lang="en-US" sz="1944" dirty="0"/>
          </a:p>
        </p:txBody>
      </p:sp>
      <p:sp>
        <p:nvSpPr>
          <p:cNvPr id="8" name="Text 6"/>
          <p:cNvSpPr/>
          <p:nvPr/>
        </p:nvSpPr>
        <p:spPr>
          <a:xfrm>
            <a:off x="1258967" y="4995743"/>
            <a:ext cx="5755124" cy="790099"/>
          </a:xfrm>
          <a:prstGeom prst="rect">
            <a:avLst/>
          </a:prstGeom>
          <a:noFill/>
          <a:ln/>
        </p:spPr>
        <p:txBody>
          <a:bodyPr wrap="square" rtlCol="0" anchor="t"/>
          <a:lstStyle/>
          <a:p>
            <a:pPr marL="342900" indent="-342900" algn="l">
              <a:lnSpc>
                <a:spcPts val="3110"/>
              </a:lnSpc>
              <a:buSzPct val="100000"/>
              <a:buFont typeface="+mj-lt"/>
              <a:buAutoNum type="arabicPeriod" startAt="2"/>
            </a:pPr>
            <a:r>
              <a:rPr lang="en-US" sz="1944" dirty="0">
                <a:solidFill>
                  <a:srgbClr val="464646"/>
                </a:solidFill>
                <a:latin typeface="Inter" pitchFamily="34" charset="0"/>
                <a:ea typeface="Inter" pitchFamily="34" charset="-122"/>
                <a:cs typeface="Inter" pitchFamily="34" charset="-120"/>
              </a:rPr>
              <a:t>While...Wend loop continues until a condition becomes false.</a:t>
            </a:r>
            <a:endParaRPr lang="en-US" sz="1944" dirty="0"/>
          </a:p>
        </p:txBody>
      </p:sp>
      <p:sp>
        <p:nvSpPr>
          <p:cNvPr id="9" name="Text 7"/>
          <p:cNvSpPr/>
          <p:nvPr/>
        </p:nvSpPr>
        <p:spPr>
          <a:xfrm>
            <a:off x="1258967" y="5872163"/>
            <a:ext cx="5755124" cy="1185148"/>
          </a:xfrm>
          <a:prstGeom prst="rect">
            <a:avLst/>
          </a:prstGeom>
          <a:noFill/>
          <a:ln/>
        </p:spPr>
        <p:txBody>
          <a:bodyPr wrap="square" rtlCol="0" anchor="t"/>
          <a:lstStyle/>
          <a:p>
            <a:pPr marL="342900" indent="-342900" algn="l">
              <a:lnSpc>
                <a:spcPts val="3110"/>
              </a:lnSpc>
              <a:buSzPct val="100000"/>
              <a:buFont typeface="+mj-lt"/>
              <a:buAutoNum type="arabicPeriod" startAt="3"/>
            </a:pPr>
            <a:r>
              <a:rPr lang="en-US" sz="1944" dirty="0">
                <a:solidFill>
                  <a:srgbClr val="464646"/>
                </a:solidFill>
                <a:latin typeface="Inter" pitchFamily="34" charset="0"/>
                <a:ea typeface="Inter" pitchFamily="34" charset="-122"/>
                <a:cs typeface="Inter" pitchFamily="34" charset="-120"/>
              </a:rPr>
              <a:t>Do...Loop loop executes at least once and then continues until a condition becomes true or false.</a:t>
            </a:r>
            <a:endParaRPr lang="en-US" sz="1944" dirty="0"/>
          </a:p>
        </p:txBody>
      </p:sp>
      <p:sp>
        <p:nvSpPr>
          <p:cNvPr id="10" name="Text 8"/>
          <p:cNvSpPr/>
          <p:nvPr/>
        </p:nvSpPr>
        <p:spPr>
          <a:xfrm>
            <a:off x="7623929" y="2474476"/>
            <a:ext cx="3742849" cy="385763"/>
          </a:xfrm>
          <a:prstGeom prst="rect">
            <a:avLst/>
          </a:prstGeom>
          <a:noFill/>
          <a:ln/>
        </p:spPr>
        <p:txBody>
          <a:bodyPr wrap="none" rtlCol="0" anchor="t"/>
          <a:lstStyle/>
          <a:p>
            <a:pPr marL="0" indent="0">
              <a:lnSpc>
                <a:spcPts val="3038"/>
              </a:lnSpc>
              <a:buNone/>
            </a:pPr>
            <a:r>
              <a:rPr lang="en-US" sz="2430" b="1" dirty="0">
                <a:solidFill>
                  <a:srgbClr val="030303"/>
                </a:solidFill>
                <a:latin typeface="DM Sans" pitchFamily="34" charset="0"/>
                <a:ea typeface="DM Sans" pitchFamily="34" charset="-122"/>
                <a:cs typeface="DM Sans" pitchFamily="34" charset="-120"/>
              </a:rPr>
              <a:t>Loop Control Statements</a:t>
            </a:r>
            <a:endParaRPr lang="en-US" sz="2430" dirty="0"/>
          </a:p>
        </p:txBody>
      </p:sp>
      <p:sp>
        <p:nvSpPr>
          <p:cNvPr id="11" name="Text 9"/>
          <p:cNvSpPr/>
          <p:nvPr/>
        </p:nvSpPr>
        <p:spPr>
          <a:xfrm>
            <a:off x="7623929" y="3107055"/>
            <a:ext cx="6150054"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You can control the flow of a loop using Exit For, Exit While, and Exit Do statements.</a:t>
            </a:r>
            <a:endParaRPr lang="en-US" sz="1944" dirty="0"/>
          </a:p>
        </p:txBody>
      </p:sp>
      <p:sp>
        <p:nvSpPr>
          <p:cNvPr id="12" name="Text 10"/>
          <p:cNvSpPr/>
          <p:nvPr/>
        </p:nvSpPr>
        <p:spPr>
          <a:xfrm>
            <a:off x="7623929" y="4119324"/>
            <a:ext cx="6150054"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These statements allow you to break out of the loop before it completes its iterations.</a:t>
            </a:r>
            <a:endParaRPr lang="en-US" sz="1944"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771882"/>
            <a:ext cx="11132820"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Working with Ranges and Cells in VBA</a:t>
            </a:r>
            <a:endParaRPr lang="en-US" sz="4860" dirty="0"/>
          </a:p>
        </p:txBody>
      </p:sp>
      <p:pic>
        <p:nvPicPr>
          <p:cNvPr id="5" name="Image 0" descr="preencoded.png"/>
          <p:cNvPicPr>
            <a:picLocks noChangeAspect="1"/>
          </p:cNvPicPr>
          <p:nvPr/>
        </p:nvPicPr>
        <p:blipFill>
          <a:blip r:embed="rId3"/>
          <a:stretch>
            <a:fillRect/>
          </a:stretch>
        </p:blipFill>
        <p:spPr>
          <a:xfrm>
            <a:off x="864037" y="2037159"/>
            <a:ext cx="2947868" cy="1821894"/>
          </a:xfrm>
          <a:prstGeom prst="rect">
            <a:avLst/>
          </a:prstGeom>
        </p:spPr>
      </p:pic>
      <p:sp>
        <p:nvSpPr>
          <p:cNvPr id="6" name="Text 3"/>
          <p:cNvSpPr/>
          <p:nvPr/>
        </p:nvSpPr>
        <p:spPr>
          <a:xfrm>
            <a:off x="864037" y="4167664"/>
            <a:ext cx="2947868"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Selecting Cells</a:t>
            </a:r>
            <a:endParaRPr lang="en-US" sz="2430" dirty="0"/>
          </a:p>
        </p:txBody>
      </p:sp>
      <p:sp>
        <p:nvSpPr>
          <p:cNvPr id="7" name="Text 4"/>
          <p:cNvSpPr/>
          <p:nvPr/>
        </p:nvSpPr>
        <p:spPr>
          <a:xfrm>
            <a:off x="864037" y="4701540"/>
            <a:ext cx="2947868" cy="1975247"/>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VBA provides methods for selecting individual cells, ranges of cells, and entire rows and columns.</a:t>
            </a:r>
            <a:endParaRPr lang="en-US" sz="1944" dirty="0"/>
          </a:p>
        </p:txBody>
      </p:sp>
      <p:pic>
        <p:nvPicPr>
          <p:cNvPr id="8" name="Image 1" descr="preencoded.png"/>
          <p:cNvPicPr>
            <a:picLocks noChangeAspect="1"/>
          </p:cNvPicPr>
          <p:nvPr/>
        </p:nvPicPr>
        <p:blipFill>
          <a:blip r:embed="rId4"/>
          <a:stretch>
            <a:fillRect/>
          </a:stretch>
        </p:blipFill>
        <p:spPr>
          <a:xfrm>
            <a:off x="4182189" y="2037159"/>
            <a:ext cx="2947868" cy="1821894"/>
          </a:xfrm>
          <a:prstGeom prst="rect">
            <a:avLst/>
          </a:prstGeom>
        </p:spPr>
      </p:pic>
      <p:sp>
        <p:nvSpPr>
          <p:cNvPr id="9" name="Text 5"/>
          <p:cNvSpPr/>
          <p:nvPr/>
        </p:nvSpPr>
        <p:spPr>
          <a:xfrm>
            <a:off x="4182189" y="4167664"/>
            <a:ext cx="2947868" cy="771525"/>
          </a:xfrm>
          <a:prstGeom prst="rect">
            <a:avLst/>
          </a:prstGeom>
          <a:noFill/>
          <a:ln/>
        </p:spPr>
        <p:txBody>
          <a:bodyPr wrap="squar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Accessing Cell Values</a:t>
            </a:r>
            <a:endParaRPr lang="en-US" sz="2430" dirty="0"/>
          </a:p>
        </p:txBody>
      </p:sp>
      <p:sp>
        <p:nvSpPr>
          <p:cNvPr id="10" name="Text 6"/>
          <p:cNvSpPr/>
          <p:nvPr/>
        </p:nvSpPr>
        <p:spPr>
          <a:xfrm>
            <a:off x="4182189" y="5087303"/>
            <a:ext cx="2947868" cy="2370296"/>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You can retrieve and manipulate data within cells using VBA, allowing you to perform calculations, update values, and format data.</a:t>
            </a:r>
            <a:endParaRPr lang="en-US" sz="1944" dirty="0"/>
          </a:p>
        </p:txBody>
      </p:sp>
      <p:pic>
        <p:nvPicPr>
          <p:cNvPr id="11" name="Image 2" descr="preencoded.png"/>
          <p:cNvPicPr>
            <a:picLocks noChangeAspect="1"/>
          </p:cNvPicPr>
          <p:nvPr/>
        </p:nvPicPr>
        <p:blipFill>
          <a:blip r:embed="rId5"/>
          <a:stretch>
            <a:fillRect/>
          </a:stretch>
        </p:blipFill>
        <p:spPr>
          <a:xfrm>
            <a:off x="7500342" y="2037159"/>
            <a:ext cx="2947868" cy="1821894"/>
          </a:xfrm>
          <a:prstGeom prst="rect">
            <a:avLst/>
          </a:prstGeom>
        </p:spPr>
      </p:pic>
      <p:sp>
        <p:nvSpPr>
          <p:cNvPr id="12" name="Text 7"/>
          <p:cNvSpPr/>
          <p:nvPr/>
        </p:nvSpPr>
        <p:spPr>
          <a:xfrm>
            <a:off x="7500342" y="4167664"/>
            <a:ext cx="2947868" cy="771525"/>
          </a:xfrm>
          <a:prstGeom prst="rect">
            <a:avLst/>
          </a:prstGeom>
          <a:noFill/>
          <a:ln/>
        </p:spPr>
        <p:txBody>
          <a:bodyPr wrap="squar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Working with Formulas</a:t>
            </a:r>
            <a:endParaRPr lang="en-US" sz="2430" dirty="0"/>
          </a:p>
        </p:txBody>
      </p:sp>
      <p:sp>
        <p:nvSpPr>
          <p:cNvPr id="13" name="Text 8"/>
          <p:cNvSpPr/>
          <p:nvPr/>
        </p:nvSpPr>
        <p:spPr>
          <a:xfrm>
            <a:off x="7500342" y="5087303"/>
            <a:ext cx="2947868" cy="2370296"/>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VBA enables you to create and manipulate formulas within cells, automating complex calculations and data analysis.</a:t>
            </a:r>
            <a:endParaRPr lang="en-US" sz="1944" dirty="0"/>
          </a:p>
        </p:txBody>
      </p:sp>
      <p:pic>
        <p:nvPicPr>
          <p:cNvPr id="14" name="Image 3" descr="preencoded.png"/>
          <p:cNvPicPr>
            <a:picLocks noChangeAspect="1"/>
          </p:cNvPicPr>
          <p:nvPr/>
        </p:nvPicPr>
        <p:blipFill>
          <a:blip r:embed="rId6"/>
          <a:stretch>
            <a:fillRect/>
          </a:stretch>
        </p:blipFill>
        <p:spPr>
          <a:xfrm>
            <a:off x="10818495" y="2037159"/>
            <a:ext cx="2947868" cy="1821894"/>
          </a:xfrm>
          <a:prstGeom prst="rect">
            <a:avLst/>
          </a:prstGeom>
        </p:spPr>
      </p:pic>
      <p:sp>
        <p:nvSpPr>
          <p:cNvPr id="15" name="Text 9"/>
          <p:cNvSpPr/>
          <p:nvPr/>
        </p:nvSpPr>
        <p:spPr>
          <a:xfrm>
            <a:off x="10818495" y="4167664"/>
            <a:ext cx="2947868" cy="771525"/>
          </a:xfrm>
          <a:prstGeom prst="rect">
            <a:avLst/>
          </a:prstGeom>
          <a:noFill/>
          <a:ln/>
        </p:spPr>
        <p:txBody>
          <a:bodyPr wrap="squar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Creating Dynamic Ranges</a:t>
            </a:r>
            <a:endParaRPr lang="en-US" sz="2430" dirty="0"/>
          </a:p>
        </p:txBody>
      </p:sp>
      <p:sp>
        <p:nvSpPr>
          <p:cNvPr id="16" name="Text 10"/>
          <p:cNvSpPr/>
          <p:nvPr/>
        </p:nvSpPr>
        <p:spPr>
          <a:xfrm>
            <a:off x="10818495" y="5087303"/>
            <a:ext cx="2947868" cy="1975247"/>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Define dynamic ranges that adjust based on data changes, ensuring accurate calculations and data manipulation.</a:t>
            </a:r>
            <a:endParaRPr lang="en-US" sz="1944"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409819"/>
            <a:ext cx="12902327" cy="1543050"/>
          </a:xfrm>
          <a:prstGeom prst="rect">
            <a:avLst/>
          </a:prstGeom>
          <a:noFill/>
          <a:ln/>
        </p:spPr>
        <p:txBody>
          <a:bodyPr wrap="squar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Manipulating Worksheets and Workbooks in VBA</a:t>
            </a:r>
            <a:endParaRPr lang="en-US" sz="4860" dirty="0"/>
          </a:p>
        </p:txBody>
      </p:sp>
      <p:pic>
        <p:nvPicPr>
          <p:cNvPr id="5" name="Image 0" descr="preencoded.png"/>
          <p:cNvPicPr>
            <a:picLocks noChangeAspect="1"/>
          </p:cNvPicPr>
          <p:nvPr/>
        </p:nvPicPr>
        <p:blipFill>
          <a:blip r:embed="rId3"/>
          <a:stretch>
            <a:fillRect/>
          </a:stretch>
        </p:blipFill>
        <p:spPr>
          <a:xfrm>
            <a:off x="864037" y="3446621"/>
            <a:ext cx="617220" cy="617220"/>
          </a:xfrm>
          <a:prstGeom prst="rect">
            <a:avLst/>
          </a:prstGeom>
        </p:spPr>
      </p:pic>
      <p:sp>
        <p:nvSpPr>
          <p:cNvPr id="6" name="Text 3"/>
          <p:cNvSpPr/>
          <p:nvPr/>
        </p:nvSpPr>
        <p:spPr>
          <a:xfrm>
            <a:off x="864037" y="4310658"/>
            <a:ext cx="3086100"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Workbooks</a:t>
            </a:r>
            <a:endParaRPr lang="en-US" sz="2430" dirty="0"/>
          </a:p>
        </p:txBody>
      </p:sp>
      <p:sp>
        <p:nvSpPr>
          <p:cNvPr id="7" name="Text 4"/>
          <p:cNvSpPr/>
          <p:nvPr/>
        </p:nvSpPr>
        <p:spPr>
          <a:xfrm>
            <a:off x="864037" y="4844534"/>
            <a:ext cx="4053840" cy="158019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VBA allows you to interact with entire Excel workbooks. You can open, close, save, and copy workbooks using VBA commands.</a:t>
            </a:r>
            <a:endParaRPr lang="en-US" sz="1944" dirty="0"/>
          </a:p>
        </p:txBody>
      </p:sp>
      <p:pic>
        <p:nvPicPr>
          <p:cNvPr id="8" name="Image 1" descr="preencoded.png"/>
          <p:cNvPicPr>
            <a:picLocks noChangeAspect="1"/>
          </p:cNvPicPr>
          <p:nvPr/>
        </p:nvPicPr>
        <p:blipFill>
          <a:blip r:embed="rId4"/>
          <a:stretch>
            <a:fillRect/>
          </a:stretch>
        </p:blipFill>
        <p:spPr>
          <a:xfrm>
            <a:off x="5288161" y="3446621"/>
            <a:ext cx="617220" cy="617220"/>
          </a:xfrm>
          <a:prstGeom prst="rect">
            <a:avLst/>
          </a:prstGeom>
        </p:spPr>
      </p:pic>
      <p:sp>
        <p:nvSpPr>
          <p:cNvPr id="9" name="Text 5"/>
          <p:cNvSpPr/>
          <p:nvPr/>
        </p:nvSpPr>
        <p:spPr>
          <a:xfrm>
            <a:off x="5288161" y="4310658"/>
            <a:ext cx="3086100"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Worksheets</a:t>
            </a:r>
            <a:endParaRPr lang="en-US" sz="2430" dirty="0"/>
          </a:p>
        </p:txBody>
      </p:sp>
      <p:sp>
        <p:nvSpPr>
          <p:cNvPr id="10" name="Text 6"/>
          <p:cNvSpPr/>
          <p:nvPr/>
        </p:nvSpPr>
        <p:spPr>
          <a:xfrm>
            <a:off x="5288161" y="4844534"/>
            <a:ext cx="4053959" cy="1975247"/>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VBA provides extensive control over individual worksheets within a workbook. You can add, delete, copy, and move worksheets using VBA.</a:t>
            </a:r>
            <a:endParaRPr lang="en-US" sz="1944" dirty="0"/>
          </a:p>
        </p:txBody>
      </p:sp>
      <p:pic>
        <p:nvPicPr>
          <p:cNvPr id="11" name="Image 2" descr="preencoded.png"/>
          <p:cNvPicPr>
            <a:picLocks noChangeAspect="1"/>
          </p:cNvPicPr>
          <p:nvPr/>
        </p:nvPicPr>
        <p:blipFill>
          <a:blip r:embed="rId5"/>
          <a:stretch>
            <a:fillRect/>
          </a:stretch>
        </p:blipFill>
        <p:spPr>
          <a:xfrm>
            <a:off x="9712404" y="3446621"/>
            <a:ext cx="617220" cy="617220"/>
          </a:xfrm>
          <a:prstGeom prst="rect">
            <a:avLst/>
          </a:prstGeom>
        </p:spPr>
      </p:pic>
      <p:sp>
        <p:nvSpPr>
          <p:cNvPr id="12" name="Text 7"/>
          <p:cNvSpPr/>
          <p:nvPr/>
        </p:nvSpPr>
        <p:spPr>
          <a:xfrm>
            <a:off x="9712404" y="4310658"/>
            <a:ext cx="3086100"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Cells and Ranges</a:t>
            </a:r>
            <a:endParaRPr lang="en-US" sz="2430" dirty="0"/>
          </a:p>
        </p:txBody>
      </p:sp>
      <p:sp>
        <p:nvSpPr>
          <p:cNvPr id="13" name="Text 8"/>
          <p:cNvSpPr/>
          <p:nvPr/>
        </p:nvSpPr>
        <p:spPr>
          <a:xfrm>
            <a:off x="9712404" y="4844534"/>
            <a:ext cx="4053840" cy="118514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VBA allows you to access and manipulate individual cells and ranges of cells within worksheets.</a:t>
            </a:r>
            <a:endParaRPr lang="en-US" sz="1944"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30195"/>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476143"/>
          </a:xfrm>
          <a:prstGeom prst="rect">
            <a:avLst/>
          </a:prstGeom>
        </p:spPr>
      </p:pic>
      <p:sp>
        <p:nvSpPr>
          <p:cNvPr id="5" name="Text 2"/>
          <p:cNvSpPr/>
          <p:nvPr/>
        </p:nvSpPr>
        <p:spPr>
          <a:xfrm>
            <a:off x="1904643" y="3020854"/>
            <a:ext cx="5071229" cy="619125"/>
          </a:xfrm>
          <a:prstGeom prst="rect">
            <a:avLst/>
          </a:prstGeom>
          <a:noFill/>
          <a:ln/>
        </p:spPr>
        <p:txBody>
          <a:bodyPr wrap="none" rtlCol="0" anchor="t"/>
          <a:lstStyle/>
          <a:p>
            <a:pPr marL="0" indent="0">
              <a:lnSpc>
                <a:spcPts val="4874"/>
              </a:lnSpc>
              <a:buNone/>
            </a:pPr>
            <a:r>
              <a:rPr lang="en-US" sz="3900" b="1" dirty="0">
                <a:solidFill>
                  <a:srgbClr val="030303"/>
                </a:solidFill>
                <a:latin typeface="DM Sans" pitchFamily="34" charset="0"/>
                <a:ea typeface="DM Sans" pitchFamily="34" charset="-122"/>
                <a:cs typeface="DM Sans" pitchFamily="34" charset="-120"/>
              </a:rPr>
              <a:t>Debugging VBA Code</a:t>
            </a:r>
            <a:endParaRPr lang="en-US" sz="3900" dirty="0"/>
          </a:p>
        </p:txBody>
      </p:sp>
      <p:sp>
        <p:nvSpPr>
          <p:cNvPr id="6" name="Shape 3"/>
          <p:cNvSpPr/>
          <p:nvPr/>
        </p:nvSpPr>
        <p:spPr>
          <a:xfrm>
            <a:off x="1904643" y="3937040"/>
            <a:ext cx="5311497" cy="1775222"/>
          </a:xfrm>
          <a:prstGeom prst="roundRect">
            <a:avLst>
              <a:gd name="adj" fmla="val 1674"/>
            </a:avLst>
          </a:prstGeom>
          <a:solidFill>
            <a:srgbClr val="F2EEEE"/>
          </a:solidFill>
          <a:ln/>
        </p:spPr>
        <p:txBody>
          <a:bodyPr/>
          <a:lstStyle/>
          <a:p>
            <a:endParaRPr lang="en-US"/>
          </a:p>
        </p:txBody>
      </p:sp>
      <p:sp>
        <p:nvSpPr>
          <p:cNvPr id="7" name="Text 4"/>
          <p:cNvSpPr/>
          <p:nvPr/>
        </p:nvSpPr>
        <p:spPr>
          <a:xfrm>
            <a:off x="2102644" y="4135041"/>
            <a:ext cx="2742724" cy="309563"/>
          </a:xfrm>
          <a:prstGeom prst="rect">
            <a:avLst/>
          </a:prstGeom>
          <a:noFill/>
          <a:ln/>
        </p:spPr>
        <p:txBody>
          <a:bodyPr wrap="none" rtlCol="0" anchor="t"/>
          <a:lstStyle/>
          <a:p>
            <a:pPr marL="0" indent="0">
              <a:lnSpc>
                <a:spcPts val="2437"/>
              </a:lnSpc>
              <a:buNone/>
            </a:pPr>
            <a:r>
              <a:rPr lang="en-US" sz="1950" b="1" dirty="0">
                <a:solidFill>
                  <a:srgbClr val="464646"/>
                </a:solidFill>
                <a:latin typeface="DM Sans" pitchFamily="34" charset="0"/>
                <a:ea typeface="DM Sans" pitchFamily="34" charset="-122"/>
                <a:cs typeface="DM Sans" pitchFamily="34" charset="-120"/>
              </a:rPr>
              <a:t>Stepping through code</a:t>
            </a:r>
            <a:endParaRPr lang="en-US" sz="1950" dirty="0"/>
          </a:p>
        </p:txBody>
      </p:sp>
      <p:sp>
        <p:nvSpPr>
          <p:cNvPr id="8" name="Text 5"/>
          <p:cNvSpPr/>
          <p:nvPr/>
        </p:nvSpPr>
        <p:spPr>
          <a:xfrm>
            <a:off x="2102644" y="4563428"/>
            <a:ext cx="4915495" cy="950833"/>
          </a:xfrm>
          <a:prstGeom prst="rect">
            <a:avLst/>
          </a:prstGeom>
          <a:noFill/>
          <a:ln/>
        </p:spPr>
        <p:txBody>
          <a:bodyPr wrap="square" rtlCol="0" anchor="t"/>
          <a:lstStyle/>
          <a:p>
            <a:pPr marL="0" indent="0">
              <a:lnSpc>
                <a:spcPts val="2496"/>
              </a:lnSpc>
              <a:buNone/>
            </a:pPr>
            <a:r>
              <a:rPr lang="en-US" sz="1560" dirty="0">
                <a:solidFill>
                  <a:srgbClr val="464646"/>
                </a:solidFill>
                <a:latin typeface="Inter" pitchFamily="34" charset="0"/>
                <a:ea typeface="Inter" pitchFamily="34" charset="-122"/>
                <a:cs typeface="Inter" pitchFamily="34" charset="-120"/>
              </a:rPr>
              <a:t>Use the F8 key to step through your VBA code line by line. This allows you to see the execution flow and identify any errors.</a:t>
            </a:r>
            <a:endParaRPr lang="en-US" sz="1560" dirty="0"/>
          </a:p>
        </p:txBody>
      </p:sp>
      <p:sp>
        <p:nvSpPr>
          <p:cNvPr id="9" name="Shape 6"/>
          <p:cNvSpPr/>
          <p:nvPr/>
        </p:nvSpPr>
        <p:spPr>
          <a:xfrm>
            <a:off x="7414141" y="3937040"/>
            <a:ext cx="5311497" cy="1775222"/>
          </a:xfrm>
          <a:prstGeom prst="roundRect">
            <a:avLst>
              <a:gd name="adj" fmla="val 1674"/>
            </a:avLst>
          </a:prstGeom>
          <a:solidFill>
            <a:srgbClr val="F2EEEE"/>
          </a:solidFill>
          <a:ln/>
        </p:spPr>
        <p:txBody>
          <a:bodyPr/>
          <a:lstStyle/>
          <a:p>
            <a:endParaRPr lang="en-US"/>
          </a:p>
        </p:txBody>
      </p:sp>
      <p:sp>
        <p:nvSpPr>
          <p:cNvPr id="10" name="Text 7"/>
          <p:cNvSpPr/>
          <p:nvPr/>
        </p:nvSpPr>
        <p:spPr>
          <a:xfrm>
            <a:off x="7612142" y="4135041"/>
            <a:ext cx="2476143" cy="309563"/>
          </a:xfrm>
          <a:prstGeom prst="rect">
            <a:avLst/>
          </a:prstGeom>
          <a:noFill/>
          <a:ln/>
        </p:spPr>
        <p:txBody>
          <a:bodyPr wrap="none" rtlCol="0" anchor="t"/>
          <a:lstStyle/>
          <a:p>
            <a:pPr marL="0" indent="0">
              <a:lnSpc>
                <a:spcPts val="2437"/>
              </a:lnSpc>
              <a:buNone/>
            </a:pPr>
            <a:r>
              <a:rPr lang="en-US" sz="1950" b="1" dirty="0">
                <a:solidFill>
                  <a:srgbClr val="464646"/>
                </a:solidFill>
                <a:latin typeface="DM Sans" pitchFamily="34" charset="0"/>
                <a:ea typeface="DM Sans" pitchFamily="34" charset="-122"/>
                <a:cs typeface="DM Sans" pitchFamily="34" charset="-120"/>
              </a:rPr>
              <a:t>Breakpoints</a:t>
            </a:r>
            <a:endParaRPr lang="en-US" sz="1950" dirty="0"/>
          </a:p>
        </p:txBody>
      </p:sp>
      <p:sp>
        <p:nvSpPr>
          <p:cNvPr id="11" name="Text 8"/>
          <p:cNvSpPr/>
          <p:nvPr/>
        </p:nvSpPr>
        <p:spPr>
          <a:xfrm>
            <a:off x="7612142" y="4563428"/>
            <a:ext cx="4915495" cy="950833"/>
          </a:xfrm>
          <a:prstGeom prst="rect">
            <a:avLst/>
          </a:prstGeom>
          <a:noFill/>
          <a:ln/>
        </p:spPr>
        <p:txBody>
          <a:bodyPr wrap="square" rtlCol="0" anchor="t"/>
          <a:lstStyle/>
          <a:p>
            <a:pPr marL="0" indent="0">
              <a:lnSpc>
                <a:spcPts val="2496"/>
              </a:lnSpc>
              <a:buNone/>
            </a:pPr>
            <a:r>
              <a:rPr lang="en-US" sz="1560" dirty="0">
                <a:solidFill>
                  <a:srgbClr val="464646"/>
                </a:solidFill>
                <a:latin typeface="Inter" pitchFamily="34" charset="0"/>
                <a:ea typeface="Inter" pitchFamily="34" charset="-122"/>
                <a:cs typeface="Inter" pitchFamily="34" charset="-120"/>
              </a:rPr>
              <a:t>Set breakpoints at specific lines in your code to pause execution and inspect variables or expressions.</a:t>
            </a:r>
            <a:endParaRPr lang="en-US" sz="1560" dirty="0"/>
          </a:p>
        </p:txBody>
      </p:sp>
      <p:sp>
        <p:nvSpPr>
          <p:cNvPr id="12" name="Shape 9"/>
          <p:cNvSpPr/>
          <p:nvPr/>
        </p:nvSpPr>
        <p:spPr>
          <a:xfrm>
            <a:off x="1904643" y="5910263"/>
            <a:ext cx="5311497" cy="1775222"/>
          </a:xfrm>
          <a:prstGeom prst="roundRect">
            <a:avLst>
              <a:gd name="adj" fmla="val 1674"/>
            </a:avLst>
          </a:prstGeom>
          <a:solidFill>
            <a:srgbClr val="F2EEEE"/>
          </a:solidFill>
          <a:ln/>
        </p:spPr>
        <p:txBody>
          <a:bodyPr/>
          <a:lstStyle/>
          <a:p>
            <a:endParaRPr lang="en-US"/>
          </a:p>
        </p:txBody>
      </p:sp>
      <p:sp>
        <p:nvSpPr>
          <p:cNvPr id="13" name="Text 10"/>
          <p:cNvSpPr/>
          <p:nvPr/>
        </p:nvSpPr>
        <p:spPr>
          <a:xfrm>
            <a:off x="2102644" y="6108263"/>
            <a:ext cx="2476143" cy="309563"/>
          </a:xfrm>
          <a:prstGeom prst="rect">
            <a:avLst/>
          </a:prstGeom>
          <a:noFill/>
          <a:ln/>
        </p:spPr>
        <p:txBody>
          <a:bodyPr wrap="none" rtlCol="0" anchor="t"/>
          <a:lstStyle/>
          <a:p>
            <a:pPr marL="0" indent="0">
              <a:lnSpc>
                <a:spcPts val="2437"/>
              </a:lnSpc>
              <a:buNone/>
            </a:pPr>
            <a:r>
              <a:rPr lang="en-US" sz="1950" b="1" dirty="0">
                <a:solidFill>
                  <a:srgbClr val="464646"/>
                </a:solidFill>
                <a:latin typeface="DM Sans" pitchFamily="34" charset="0"/>
                <a:ea typeface="DM Sans" pitchFamily="34" charset="-122"/>
                <a:cs typeface="DM Sans" pitchFamily="34" charset="-120"/>
              </a:rPr>
              <a:t>Immediate Window</a:t>
            </a:r>
            <a:endParaRPr lang="en-US" sz="1950" dirty="0"/>
          </a:p>
        </p:txBody>
      </p:sp>
      <p:sp>
        <p:nvSpPr>
          <p:cNvPr id="14" name="Text 11"/>
          <p:cNvSpPr/>
          <p:nvPr/>
        </p:nvSpPr>
        <p:spPr>
          <a:xfrm>
            <a:off x="2102644" y="6536650"/>
            <a:ext cx="4915495" cy="950833"/>
          </a:xfrm>
          <a:prstGeom prst="rect">
            <a:avLst/>
          </a:prstGeom>
          <a:noFill/>
          <a:ln/>
        </p:spPr>
        <p:txBody>
          <a:bodyPr wrap="square" rtlCol="0" anchor="t"/>
          <a:lstStyle/>
          <a:p>
            <a:pPr marL="0" indent="0">
              <a:lnSpc>
                <a:spcPts val="2496"/>
              </a:lnSpc>
              <a:buNone/>
            </a:pPr>
            <a:r>
              <a:rPr lang="en-US" sz="1560" dirty="0">
                <a:solidFill>
                  <a:srgbClr val="464646"/>
                </a:solidFill>
                <a:latin typeface="Inter" pitchFamily="34" charset="0"/>
                <a:ea typeface="Inter" pitchFamily="34" charset="-122"/>
                <a:cs typeface="Inter" pitchFamily="34" charset="-120"/>
              </a:rPr>
              <a:t>The Immediate Window in the VBA Editor lets you execute VBA commands and inspect values during debugging.</a:t>
            </a:r>
            <a:endParaRPr lang="en-US" sz="1560" dirty="0"/>
          </a:p>
        </p:txBody>
      </p:sp>
      <p:sp>
        <p:nvSpPr>
          <p:cNvPr id="15" name="Shape 12"/>
          <p:cNvSpPr/>
          <p:nvPr/>
        </p:nvSpPr>
        <p:spPr>
          <a:xfrm>
            <a:off x="7414141" y="5910263"/>
            <a:ext cx="5311497" cy="1775222"/>
          </a:xfrm>
          <a:prstGeom prst="roundRect">
            <a:avLst>
              <a:gd name="adj" fmla="val 1674"/>
            </a:avLst>
          </a:prstGeom>
          <a:solidFill>
            <a:srgbClr val="F2EEEE"/>
          </a:solidFill>
          <a:ln/>
        </p:spPr>
        <p:txBody>
          <a:bodyPr/>
          <a:lstStyle/>
          <a:p>
            <a:endParaRPr lang="en-US"/>
          </a:p>
        </p:txBody>
      </p:sp>
      <p:sp>
        <p:nvSpPr>
          <p:cNvPr id="16" name="Text 13"/>
          <p:cNvSpPr/>
          <p:nvPr/>
        </p:nvSpPr>
        <p:spPr>
          <a:xfrm>
            <a:off x="7612142" y="6108263"/>
            <a:ext cx="2476143" cy="309563"/>
          </a:xfrm>
          <a:prstGeom prst="rect">
            <a:avLst/>
          </a:prstGeom>
          <a:noFill/>
          <a:ln/>
        </p:spPr>
        <p:txBody>
          <a:bodyPr wrap="none" rtlCol="0" anchor="t"/>
          <a:lstStyle/>
          <a:p>
            <a:pPr marL="0" indent="0">
              <a:lnSpc>
                <a:spcPts val="2437"/>
              </a:lnSpc>
              <a:buNone/>
            </a:pPr>
            <a:r>
              <a:rPr lang="en-US" sz="1950" b="1" dirty="0">
                <a:solidFill>
                  <a:srgbClr val="464646"/>
                </a:solidFill>
                <a:latin typeface="DM Sans" pitchFamily="34" charset="0"/>
                <a:ea typeface="DM Sans" pitchFamily="34" charset="-122"/>
                <a:cs typeface="DM Sans" pitchFamily="34" charset="-120"/>
              </a:rPr>
              <a:t>Watch Window</a:t>
            </a:r>
            <a:endParaRPr lang="en-US" sz="1950" dirty="0"/>
          </a:p>
        </p:txBody>
      </p:sp>
      <p:sp>
        <p:nvSpPr>
          <p:cNvPr id="17" name="Text 14"/>
          <p:cNvSpPr/>
          <p:nvPr/>
        </p:nvSpPr>
        <p:spPr>
          <a:xfrm>
            <a:off x="7612142" y="6536650"/>
            <a:ext cx="4915495" cy="950833"/>
          </a:xfrm>
          <a:prstGeom prst="rect">
            <a:avLst/>
          </a:prstGeom>
          <a:noFill/>
          <a:ln/>
        </p:spPr>
        <p:txBody>
          <a:bodyPr wrap="square" rtlCol="0" anchor="t"/>
          <a:lstStyle/>
          <a:p>
            <a:pPr marL="0" indent="0">
              <a:lnSpc>
                <a:spcPts val="2496"/>
              </a:lnSpc>
              <a:buNone/>
            </a:pPr>
            <a:r>
              <a:rPr lang="en-US" sz="1560" dirty="0">
                <a:solidFill>
                  <a:srgbClr val="464646"/>
                </a:solidFill>
                <a:latin typeface="Inter" pitchFamily="34" charset="0"/>
                <a:ea typeface="Inter" pitchFamily="34" charset="-122"/>
                <a:cs typeface="Inter" pitchFamily="34" charset="-120"/>
              </a:rPr>
              <a:t>Add variables or expressions to the Watch Window to monitor their values as you step through your code.</a:t>
            </a:r>
            <a:endParaRPr lang="en-US" sz="156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018103"/>
            <a:ext cx="6301859"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Error Handling in VBA</a:t>
            </a:r>
            <a:endParaRPr lang="en-US" sz="4860" dirty="0"/>
          </a:p>
        </p:txBody>
      </p:sp>
      <p:pic>
        <p:nvPicPr>
          <p:cNvPr id="5" name="Image 0" descr="preencoded.png"/>
          <p:cNvPicPr>
            <a:picLocks noChangeAspect="1"/>
          </p:cNvPicPr>
          <p:nvPr/>
        </p:nvPicPr>
        <p:blipFill>
          <a:blip r:embed="rId3"/>
          <a:stretch>
            <a:fillRect/>
          </a:stretch>
        </p:blipFill>
        <p:spPr>
          <a:xfrm>
            <a:off x="864037" y="2283381"/>
            <a:ext cx="4053840" cy="2505432"/>
          </a:xfrm>
          <a:prstGeom prst="rect">
            <a:avLst/>
          </a:prstGeom>
        </p:spPr>
      </p:pic>
      <p:sp>
        <p:nvSpPr>
          <p:cNvPr id="6" name="Text 3"/>
          <p:cNvSpPr/>
          <p:nvPr/>
        </p:nvSpPr>
        <p:spPr>
          <a:xfrm>
            <a:off x="864037" y="5097423"/>
            <a:ext cx="3305532"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Anticipating Problems</a:t>
            </a:r>
            <a:endParaRPr lang="en-US" sz="2430" dirty="0"/>
          </a:p>
        </p:txBody>
      </p:sp>
      <p:sp>
        <p:nvSpPr>
          <p:cNvPr id="7" name="Text 4"/>
          <p:cNvSpPr/>
          <p:nvPr/>
        </p:nvSpPr>
        <p:spPr>
          <a:xfrm>
            <a:off x="864037" y="5631299"/>
            <a:ext cx="4053840" cy="118514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VBA code can encounter errors, such as invalid data, missing files, or incorrect calculations.</a:t>
            </a:r>
            <a:endParaRPr lang="en-US" sz="1944" dirty="0"/>
          </a:p>
        </p:txBody>
      </p:sp>
      <p:pic>
        <p:nvPicPr>
          <p:cNvPr id="8" name="Image 1" descr="preencoded.png"/>
          <p:cNvPicPr>
            <a:picLocks noChangeAspect="1"/>
          </p:cNvPicPr>
          <p:nvPr/>
        </p:nvPicPr>
        <p:blipFill>
          <a:blip r:embed="rId4"/>
          <a:stretch>
            <a:fillRect/>
          </a:stretch>
        </p:blipFill>
        <p:spPr>
          <a:xfrm>
            <a:off x="5288161" y="2283381"/>
            <a:ext cx="4053959" cy="2505432"/>
          </a:xfrm>
          <a:prstGeom prst="rect">
            <a:avLst/>
          </a:prstGeom>
        </p:spPr>
      </p:pic>
      <p:sp>
        <p:nvSpPr>
          <p:cNvPr id="9" name="Text 5"/>
          <p:cNvSpPr/>
          <p:nvPr/>
        </p:nvSpPr>
        <p:spPr>
          <a:xfrm>
            <a:off x="5288161" y="5097423"/>
            <a:ext cx="3086100"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Preventing Crashes</a:t>
            </a:r>
            <a:endParaRPr lang="en-US" sz="2430" dirty="0"/>
          </a:p>
        </p:txBody>
      </p:sp>
      <p:sp>
        <p:nvSpPr>
          <p:cNvPr id="10" name="Text 6"/>
          <p:cNvSpPr/>
          <p:nvPr/>
        </p:nvSpPr>
        <p:spPr>
          <a:xfrm>
            <a:off x="5288161" y="5631299"/>
            <a:ext cx="4053959" cy="158019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Error handling helps to gracefully manage unexpected situations, preventing your code from crashing.</a:t>
            </a:r>
            <a:endParaRPr lang="en-US" sz="1944" dirty="0"/>
          </a:p>
        </p:txBody>
      </p:sp>
      <p:pic>
        <p:nvPicPr>
          <p:cNvPr id="11" name="Image 2" descr="preencoded.png"/>
          <p:cNvPicPr>
            <a:picLocks noChangeAspect="1"/>
          </p:cNvPicPr>
          <p:nvPr/>
        </p:nvPicPr>
        <p:blipFill>
          <a:blip r:embed="rId5"/>
          <a:stretch>
            <a:fillRect/>
          </a:stretch>
        </p:blipFill>
        <p:spPr>
          <a:xfrm>
            <a:off x="9712404" y="2283381"/>
            <a:ext cx="4053840" cy="2505432"/>
          </a:xfrm>
          <a:prstGeom prst="rect">
            <a:avLst/>
          </a:prstGeom>
        </p:spPr>
      </p:pic>
      <p:sp>
        <p:nvSpPr>
          <p:cNvPr id="12" name="Text 7"/>
          <p:cNvSpPr/>
          <p:nvPr/>
        </p:nvSpPr>
        <p:spPr>
          <a:xfrm>
            <a:off x="9712404" y="5097423"/>
            <a:ext cx="4053840" cy="771525"/>
          </a:xfrm>
          <a:prstGeom prst="rect">
            <a:avLst/>
          </a:prstGeom>
          <a:noFill/>
          <a:ln/>
        </p:spPr>
        <p:txBody>
          <a:bodyPr wrap="squar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Improving Code Robustness</a:t>
            </a:r>
            <a:endParaRPr lang="en-US" sz="2430" dirty="0"/>
          </a:p>
        </p:txBody>
      </p:sp>
      <p:sp>
        <p:nvSpPr>
          <p:cNvPr id="13" name="Text 8"/>
          <p:cNvSpPr/>
          <p:nvPr/>
        </p:nvSpPr>
        <p:spPr>
          <a:xfrm>
            <a:off x="9712404" y="6017062"/>
            <a:ext cx="4053840" cy="118514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By trapping and handling errors, your VBA code becomes more reliable and user-friendly.</a:t>
            </a:r>
            <a:endParaRPr lang="en-US" sz="1944"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30910"/>
          </a:xfrm>
          <a:prstGeom prst="rect">
            <a:avLst/>
          </a:prstGeom>
          <a:solidFill>
            <a:srgbClr val="FFFFFF"/>
          </a:solidFill>
          <a:ln/>
        </p:spPr>
        <p:txBody>
          <a:bodyPr/>
          <a:lstStyle/>
          <a:p>
            <a:endParaRPr lang="en-US"/>
          </a:p>
        </p:txBody>
      </p:sp>
      <p:sp>
        <p:nvSpPr>
          <p:cNvPr id="4" name="Text 2"/>
          <p:cNvSpPr/>
          <p:nvPr/>
        </p:nvSpPr>
        <p:spPr>
          <a:xfrm>
            <a:off x="954881" y="640318"/>
            <a:ext cx="5821799" cy="727710"/>
          </a:xfrm>
          <a:prstGeom prst="rect">
            <a:avLst/>
          </a:prstGeom>
          <a:noFill/>
          <a:ln/>
        </p:spPr>
        <p:txBody>
          <a:bodyPr wrap="none" rtlCol="0" anchor="t"/>
          <a:lstStyle/>
          <a:p>
            <a:pPr marL="0" indent="0">
              <a:lnSpc>
                <a:spcPts val="5730"/>
              </a:lnSpc>
              <a:buNone/>
            </a:pPr>
            <a:r>
              <a:rPr lang="en-US" sz="4584" b="1" dirty="0">
                <a:solidFill>
                  <a:srgbClr val="030303"/>
                </a:solidFill>
                <a:latin typeface="DM Sans" pitchFamily="34" charset="0"/>
                <a:ea typeface="DM Sans" pitchFamily="34" charset="-122"/>
                <a:cs typeface="DM Sans" pitchFamily="34" charset="-120"/>
              </a:rPr>
              <a:t>User Forms in VBA</a:t>
            </a:r>
            <a:endParaRPr lang="en-US" sz="4584" dirty="0"/>
          </a:p>
        </p:txBody>
      </p:sp>
      <p:sp>
        <p:nvSpPr>
          <p:cNvPr id="5" name="Text 3"/>
          <p:cNvSpPr/>
          <p:nvPr/>
        </p:nvSpPr>
        <p:spPr>
          <a:xfrm>
            <a:off x="954881" y="1950006"/>
            <a:ext cx="2754035" cy="727710"/>
          </a:xfrm>
          <a:prstGeom prst="rect">
            <a:avLst/>
          </a:prstGeom>
          <a:noFill/>
          <a:ln/>
        </p:spPr>
        <p:txBody>
          <a:bodyPr wrap="square" rtlCol="0" anchor="t"/>
          <a:lstStyle/>
          <a:p>
            <a:pPr marL="0" indent="0">
              <a:lnSpc>
                <a:spcPts val="2865"/>
              </a:lnSpc>
              <a:buNone/>
            </a:pPr>
            <a:r>
              <a:rPr lang="en-US" sz="2292" b="1" dirty="0">
                <a:solidFill>
                  <a:srgbClr val="030303"/>
                </a:solidFill>
                <a:latin typeface="DM Sans" pitchFamily="34" charset="0"/>
                <a:ea typeface="DM Sans" pitchFamily="34" charset="-122"/>
                <a:cs typeface="DM Sans" pitchFamily="34" charset="-120"/>
              </a:rPr>
              <a:t>Creating User Forms</a:t>
            </a:r>
            <a:endParaRPr lang="en-US" sz="2292" dirty="0"/>
          </a:p>
        </p:txBody>
      </p:sp>
      <p:sp>
        <p:nvSpPr>
          <p:cNvPr id="6" name="Text 4"/>
          <p:cNvSpPr/>
          <p:nvPr/>
        </p:nvSpPr>
        <p:spPr>
          <a:xfrm>
            <a:off x="954881" y="2910483"/>
            <a:ext cx="2754035" cy="3725466"/>
          </a:xfrm>
          <a:prstGeom prst="rect">
            <a:avLst/>
          </a:prstGeom>
          <a:noFill/>
          <a:ln/>
        </p:spPr>
        <p:txBody>
          <a:bodyPr wrap="square" rtlCol="0" anchor="t"/>
          <a:lstStyle/>
          <a:p>
            <a:pPr marL="0" indent="0">
              <a:lnSpc>
                <a:spcPts val="2934"/>
              </a:lnSpc>
              <a:buNone/>
            </a:pPr>
            <a:r>
              <a:rPr lang="en-US" sz="1834" dirty="0">
                <a:solidFill>
                  <a:srgbClr val="464646"/>
                </a:solidFill>
                <a:latin typeface="Inter" pitchFamily="34" charset="0"/>
                <a:ea typeface="Inter" pitchFamily="34" charset="-122"/>
                <a:cs typeface="Inter" pitchFamily="34" charset="-120"/>
              </a:rPr>
              <a:t>User forms provide a visual interface for interacting with your macros. You can create custom forms using the VBA editor. The form designer provides tools for adding controls such as buttons, text boxes, and list boxes.</a:t>
            </a:r>
            <a:endParaRPr lang="en-US" sz="1834" dirty="0"/>
          </a:p>
        </p:txBody>
      </p:sp>
      <p:sp>
        <p:nvSpPr>
          <p:cNvPr id="7" name="Text 5"/>
          <p:cNvSpPr/>
          <p:nvPr/>
        </p:nvSpPr>
        <p:spPr>
          <a:xfrm>
            <a:off x="4284702" y="1950006"/>
            <a:ext cx="2754035" cy="363855"/>
          </a:xfrm>
          <a:prstGeom prst="rect">
            <a:avLst/>
          </a:prstGeom>
          <a:noFill/>
          <a:ln/>
        </p:spPr>
        <p:txBody>
          <a:bodyPr wrap="none" rtlCol="0" anchor="t"/>
          <a:lstStyle/>
          <a:p>
            <a:pPr marL="0" indent="0">
              <a:lnSpc>
                <a:spcPts val="2865"/>
              </a:lnSpc>
              <a:buNone/>
            </a:pPr>
            <a:r>
              <a:rPr lang="en-US" sz="2292" b="1" dirty="0">
                <a:solidFill>
                  <a:srgbClr val="030303"/>
                </a:solidFill>
                <a:latin typeface="DM Sans" pitchFamily="34" charset="0"/>
                <a:ea typeface="DM Sans" pitchFamily="34" charset="-122"/>
                <a:cs typeface="DM Sans" pitchFamily="34" charset="-120"/>
              </a:rPr>
              <a:t>Adding Controls</a:t>
            </a:r>
            <a:endParaRPr lang="en-US" sz="2292" dirty="0"/>
          </a:p>
        </p:txBody>
      </p:sp>
      <p:sp>
        <p:nvSpPr>
          <p:cNvPr id="8" name="Text 6"/>
          <p:cNvSpPr/>
          <p:nvPr/>
        </p:nvSpPr>
        <p:spPr>
          <a:xfrm>
            <a:off x="4284702" y="2546628"/>
            <a:ext cx="2754035" cy="4470559"/>
          </a:xfrm>
          <a:prstGeom prst="rect">
            <a:avLst/>
          </a:prstGeom>
          <a:noFill/>
          <a:ln/>
        </p:spPr>
        <p:txBody>
          <a:bodyPr wrap="square" rtlCol="0" anchor="t"/>
          <a:lstStyle/>
          <a:p>
            <a:pPr marL="0" indent="0">
              <a:lnSpc>
                <a:spcPts val="2934"/>
              </a:lnSpc>
              <a:buNone/>
            </a:pPr>
            <a:r>
              <a:rPr lang="en-US" sz="1834" dirty="0">
                <a:solidFill>
                  <a:srgbClr val="464646"/>
                </a:solidFill>
                <a:latin typeface="Inter" pitchFamily="34" charset="0"/>
                <a:ea typeface="Inter" pitchFamily="34" charset="-122"/>
                <a:cs typeface="Inter" pitchFamily="34" charset="-120"/>
              </a:rPr>
              <a:t>Controls allow users to input data, make selections, and trigger actions. You can customize the appearance and behavior of each control. You can also write code to respond to user events, like button clicks or changes in text boxes.</a:t>
            </a:r>
            <a:endParaRPr lang="en-US" sz="1834" dirty="0"/>
          </a:p>
        </p:txBody>
      </p:sp>
      <p:sp>
        <p:nvSpPr>
          <p:cNvPr id="9" name="Text 7"/>
          <p:cNvSpPr/>
          <p:nvPr/>
        </p:nvSpPr>
        <p:spPr>
          <a:xfrm>
            <a:off x="7614523" y="1950006"/>
            <a:ext cx="2754035" cy="727710"/>
          </a:xfrm>
          <a:prstGeom prst="rect">
            <a:avLst/>
          </a:prstGeom>
          <a:noFill/>
          <a:ln/>
        </p:spPr>
        <p:txBody>
          <a:bodyPr wrap="square" rtlCol="0" anchor="t"/>
          <a:lstStyle/>
          <a:p>
            <a:pPr marL="0" indent="0">
              <a:lnSpc>
                <a:spcPts val="2865"/>
              </a:lnSpc>
              <a:buNone/>
            </a:pPr>
            <a:r>
              <a:rPr lang="en-US" sz="2292" b="1" dirty="0">
                <a:solidFill>
                  <a:srgbClr val="030303"/>
                </a:solidFill>
                <a:latin typeface="DM Sans" pitchFamily="34" charset="0"/>
                <a:ea typeface="DM Sans" pitchFamily="34" charset="-122"/>
                <a:cs typeface="DM Sans" pitchFamily="34" charset="-120"/>
              </a:rPr>
              <a:t>User Input and Data Validation</a:t>
            </a:r>
            <a:endParaRPr lang="en-US" sz="2292" dirty="0"/>
          </a:p>
        </p:txBody>
      </p:sp>
      <p:sp>
        <p:nvSpPr>
          <p:cNvPr id="10" name="Text 8"/>
          <p:cNvSpPr/>
          <p:nvPr/>
        </p:nvSpPr>
        <p:spPr>
          <a:xfrm>
            <a:off x="7614523" y="2910483"/>
            <a:ext cx="2754035" cy="3725466"/>
          </a:xfrm>
          <a:prstGeom prst="rect">
            <a:avLst/>
          </a:prstGeom>
          <a:noFill/>
          <a:ln/>
        </p:spPr>
        <p:txBody>
          <a:bodyPr wrap="square" rtlCol="0" anchor="t"/>
          <a:lstStyle/>
          <a:p>
            <a:pPr marL="0" indent="0">
              <a:lnSpc>
                <a:spcPts val="2934"/>
              </a:lnSpc>
              <a:buNone/>
            </a:pPr>
            <a:r>
              <a:rPr lang="en-US" sz="1834" dirty="0">
                <a:solidFill>
                  <a:srgbClr val="464646"/>
                </a:solidFill>
                <a:latin typeface="Inter" pitchFamily="34" charset="0"/>
                <a:ea typeface="Inter" pitchFamily="34" charset="-122"/>
                <a:cs typeface="Inter" pitchFamily="34" charset="-120"/>
              </a:rPr>
              <a:t>User forms provide a convenient way to gather data from users. You can use VBA code to validate user input and ensure data quality. This helps to prevent errors and ensure that your macros work as expected.</a:t>
            </a:r>
            <a:endParaRPr lang="en-US" sz="1834" dirty="0"/>
          </a:p>
        </p:txBody>
      </p:sp>
      <p:sp>
        <p:nvSpPr>
          <p:cNvPr id="11" name="Text 9"/>
          <p:cNvSpPr/>
          <p:nvPr/>
        </p:nvSpPr>
        <p:spPr>
          <a:xfrm>
            <a:off x="10944344" y="1950006"/>
            <a:ext cx="2754035" cy="727710"/>
          </a:xfrm>
          <a:prstGeom prst="rect">
            <a:avLst/>
          </a:prstGeom>
          <a:noFill/>
          <a:ln/>
        </p:spPr>
        <p:txBody>
          <a:bodyPr wrap="square" rtlCol="0" anchor="t"/>
          <a:lstStyle/>
          <a:p>
            <a:pPr marL="0" indent="0">
              <a:lnSpc>
                <a:spcPts val="2865"/>
              </a:lnSpc>
              <a:buNone/>
            </a:pPr>
            <a:r>
              <a:rPr lang="en-US" sz="2292" b="1" dirty="0">
                <a:solidFill>
                  <a:srgbClr val="030303"/>
                </a:solidFill>
                <a:latin typeface="DM Sans" pitchFamily="34" charset="0"/>
                <a:ea typeface="DM Sans" pitchFamily="34" charset="-122"/>
                <a:cs typeface="DM Sans" pitchFamily="34" charset="-120"/>
              </a:rPr>
              <a:t>Customizing the User Experience</a:t>
            </a:r>
            <a:endParaRPr lang="en-US" sz="2292" dirty="0"/>
          </a:p>
        </p:txBody>
      </p:sp>
      <p:sp>
        <p:nvSpPr>
          <p:cNvPr id="12" name="Text 10"/>
          <p:cNvSpPr/>
          <p:nvPr/>
        </p:nvSpPr>
        <p:spPr>
          <a:xfrm>
            <a:off x="10944344" y="2910483"/>
            <a:ext cx="2754035" cy="4470559"/>
          </a:xfrm>
          <a:prstGeom prst="rect">
            <a:avLst/>
          </a:prstGeom>
          <a:noFill/>
          <a:ln/>
        </p:spPr>
        <p:txBody>
          <a:bodyPr wrap="square" rtlCol="0" anchor="t"/>
          <a:lstStyle/>
          <a:p>
            <a:pPr marL="0" indent="0">
              <a:lnSpc>
                <a:spcPts val="2934"/>
              </a:lnSpc>
              <a:buNone/>
            </a:pPr>
            <a:r>
              <a:rPr lang="en-US" sz="1834" dirty="0">
                <a:solidFill>
                  <a:srgbClr val="464646"/>
                </a:solidFill>
                <a:latin typeface="Inter" pitchFamily="34" charset="0"/>
                <a:ea typeface="Inter" pitchFamily="34" charset="-122"/>
                <a:cs typeface="Inter" pitchFamily="34" charset="-120"/>
              </a:rPr>
              <a:t>You can customize the appearance of your user forms to match your application's theme. You can change the font, color, size, and positioning of form elements. This can improve the user experience and make your macros more user-friendly.</a:t>
            </a:r>
            <a:endParaRPr lang="en-US" sz="183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403747"/>
            <a:ext cx="7415927" cy="3193971"/>
          </a:xfrm>
          <a:prstGeom prst="rect">
            <a:avLst/>
          </a:prstGeom>
          <a:noFill/>
          <a:ln/>
        </p:spPr>
        <p:txBody>
          <a:bodyPr wrap="square" rtlCol="0" anchor="t"/>
          <a:lstStyle/>
          <a:p>
            <a:pPr marL="0" indent="0">
              <a:lnSpc>
                <a:spcPts val="8384"/>
              </a:lnSpc>
              <a:buNone/>
            </a:pPr>
            <a:r>
              <a:rPr lang="en-US" sz="6707" b="1" dirty="0">
                <a:solidFill>
                  <a:srgbClr val="030303"/>
                </a:solidFill>
                <a:latin typeface="DM Sans" pitchFamily="34" charset="0"/>
                <a:ea typeface="DM Sans" pitchFamily="34" charset="-122"/>
                <a:cs typeface="DM Sans" pitchFamily="34" charset="-120"/>
              </a:rPr>
              <a:t>Introduction to Macros and VBA in Excel</a:t>
            </a:r>
            <a:endParaRPr lang="en-US" sz="6707" dirty="0"/>
          </a:p>
        </p:txBody>
      </p:sp>
      <p:sp>
        <p:nvSpPr>
          <p:cNvPr id="6" name="Text 3"/>
          <p:cNvSpPr/>
          <p:nvPr/>
        </p:nvSpPr>
        <p:spPr>
          <a:xfrm>
            <a:off x="864037" y="4968002"/>
            <a:ext cx="7415927"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Macros are automated sequences of actions that you can record and replay in Excel.</a:t>
            </a:r>
            <a:endParaRPr lang="en-US" sz="1944" dirty="0"/>
          </a:p>
        </p:txBody>
      </p:sp>
      <p:sp>
        <p:nvSpPr>
          <p:cNvPr id="7" name="Text 4"/>
          <p:cNvSpPr/>
          <p:nvPr/>
        </p:nvSpPr>
        <p:spPr>
          <a:xfrm>
            <a:off x="864037" y="6035754"/>
            <a:ext cx="7415927"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VBA stands for Visual Basic for Applications, a programming language used to write macros.</a:t>
            </a:r>
            <a:endParaRPr lang="en-US" sz="1944"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800225"/>
            <a:ext cx="12470963"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Interacting with Other Office Applications</a:t>
            </a:r>
            <a:endParaRPr lang="en-US" sz="4860" dirty="0"/>
          </a:p>
        </p:txBody>
      </p:sp>
      <p:pic>
        <p:nvPicPr>
          <p:cNvPr id="5" name="Image 0" descr="preencoded.png"/>
          <p:cNvPicPr>
            <a:picLocks noChangeAspect="1"/>
          </p:cNvPicPr>
          <p:nvPr/>
        </p:nvPicPr>
        <p:blipFill>
          <a:blip r:embed="rId3"/>
          <a:stretch>
            <a:fillRect/>
          </a:stretch>
        </p:blipFill>
        <p:spPr>
          <a:xfrm>
            <a:off x="864037" y="3065502"/>
            <a:ext cx="617220" cy="617220"/>
          </a:xfrm>
          <a:prstGeom prst="rect">
            <a:avLst/>
          </a:prstGeom>
        </p:spPr>
      </p:pic>
      <p:sp>
        <p:nvSpPr>
          <p:cNvPr id="6" name="Text 3"/>
          <p:cNvSpPr/>
          <p:nvPr/>
        </p:nvSpPr>
        <p:spPr>
          <a:xfrm>
            <a:off x="864037" y="3929539"/>
            <a:ext cx="3086100"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Data Exchange</a:t>
            </a:r>
            <a:endParaRPr lang="en-US" sz="2430" dirty="0"/>
          </a:p>
        </p:txBody>
      </p:sp>
      <p:sp>
        <p:nvSpPr>
          <p:cNvPr id="7" name="Text 4"/>
          <p:cNvSpPr/>
          <p:nvPr/>
        </p:nvSpPr>
        <p:spPr>
          <a:xfrm>
            <a:off x="864037" y="4463415"/>
            <a:ext cx="4053840" cy="158019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Macros can automate data transfer between Excel and other Office apps like Word, PowerPoint, and Access.</a:t>
            </a:r>
            <a:endParaRPr lang="en-US" sz="1944" dirty="0"/>
          </a:p>
        </p:txBody>
      </p:sp>
      <p:pic>
        <p:nvPicPr>
          <p:cNvPr id="8" name="Image 1" descr="preencoded.png"/>
          <p:cNvPicPr>
            <a:picLocks noChangeAspect="1"/>
          </p:cNvPicPr>
          <p:nvPr/>
        </p:nvPicPr>
        <p:blipFill>
          <a:blip r:embed="rId4"/>
          <a:stretch>
            <a:fillRect/>
          </a:stretch>
        </p:blipFill>
        <p:spPr>
          <a:xfrm>
            <a:off x="5288161" y="3065502"/>
            <a:ext cx="617220" cy="617220"/>
          </a:xfrm>
          <a:prstGeom prst="rect">
            <a:avLst/>
          </a:prstGeom>
        </p:spPr>
      </p:pic>
      <p:sp>
        <p:nvSpPr>
          <p:cNvPr id="9" name="Text 5"/>
          <p:cNvSpPr/>
          <p:nvPr/>
        </p:nvSpPr>
        <p:spPr>
          <a:xfrm>
            <a:off x="5288161" y="3929539"/>
            <a:ext cx="4053959" cy="771525"/>
          </a:xfrm>
          <a:prstGeom prst="rect">
            <a:avLst/>
          </a:prstGeom>
          <a:noFill/>
          <a:ln/>
        </p:spPr>
        <p:txBody>
          <a:bodyPr wrap="squar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Cross-Application Automation</a:t>
            </a:r>
            <a:endParaRPr lang="en-US" sz="2430" dirty="0"/>
          </a:p>
        </p:txBody>
      </p:sp>
      <p:sp>
        <p:nvSpPr>
          <p:cNvPr id="10" name="Text 6"/>
          <p:cNvSpPr/>
          <p:nvPr/>
        </p:nvSpPr>
        <p:spPr>
          <a:xfrm>
            <a:off x="5288161" y="4849178"/>
            <a:ext cx="4053959" cy="158019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Automate tasks across multiple Office applications, like generating reports in Word from Excel data.</a:t>
            </a:r>
            <a:endParaRPr lang="en-US" sz="1944" dirty="0"/>
          </a:p>
        </p:txBody>
      </p:sp>
      <p:pic>
        <p:nvPicPr>
          <p:cNvPr id="11" name="Image 2" descr="preencoded.png"/>
          <p:cNvPicPr>
            <a:picLocks noChangeAspect="1"/>
          </p:cNvPicPr>
          <p:nvPr/>
        </p:nvPicPr>
        <p:blipFill>
          <a:blip r:embed="rId5"/>
          <a:stretch>
            <a:fillRect/>
          </a:stretch>
        </p:blipFill>
        <p:spPr>
          <a:xfrm>
            <a:off x="9712404" y="3065502"/>
            <a:ext cx="617220" cy="617220"/>
          </a:xfrm>
          <a:prstGeom prst="rect">
            <a:avLst/>
          </a:prstGeom>
        </p:spPr>
      </p:pic>
      <p:sp>
        <p:nvSpPr>
          <p:cNvPr id="12" name="Text 7"/>
          <p:cNvSpPr/>
          <p:nvPr/>
        </p:nvSpPr>
        <p:spPr>
          <a:xfrm>
            <a:off x="9712404" y="3929539"/>
            <a:ext cx="3086100"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Mobile Integration</a:t>
            </a:r>
            <a:endParaRPr lang="en-US" sz="2430" dirty="0"/>
          </a:p>
        </p:txBody>
      </p:sp>
      <p:sp>
        <p:nvSpPr>
          <p:cNvPr id="13" name="Text 8"/>
          <p:cNvSpPr/>
          <p:nvPr/>
        </p:nvSpPr>
        <p:spPr>
          <a:xfrm>
            <a:off x="9712404" y="4463415"/>
            <a:ext cx="4053840" cy="158019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Macros can interact with Excel Mobile for tasks like accessing data or updating reports on the go.</a:t>
            </a:r>
            <a:endParaRPr lang="en-US" sz="1944"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751046"/>
            <a:ext cx="12253079"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Automating Repetitive Tasks with Macros</a:t>
            </a:r>
            <a:endParaRPr lang="en-US" sz="4860" dirty="0"/>
          </a:p>
        </p:txBody>
      </p:sp>
      <p:sp>
        <p:nvSpPr>
          <p:cNvPr id="5" name="Shape 3"/>
          <p:cNvSpPr/>
          <p:nvPr/>
        </p:nvSpPr>
        <p:spPr>
          <a:xfrm>
            <a:off x="864037" y="2016323"/>
            <a:ext cx="6327815" cy="2607707"/>
          </a:xfrm>
          <a:prstGeom prst="roundRect">
            <a:avLst>
              <a:gd name="adj" fmla="val 1420"/>
            </a:avLst>
          </a:prstGeom>
          <a:solidFill>
            <a:srgbClr val="F2EEEE"/>
          </a:solidFill>
          <a:ln/>
        </p:spPr>
        <p:txBody>
          <a:bodyPr/>
          <a:lstStyle/>
          <a:p>
            <a:endParaRPr lang="en-US"/>
          </a:p>
        </p:txBody>
      </p:sp>
      <p:sp>
        <p:nvSpPr>
          <p:cNvPr id="6" name="Text 4"/>
          <p:cNvSpPr/>
          <p:nvPr/>
        </p:nvSpPr>
        <p:spPr>
          <a:xfrm>
            <a:off x="1110853" y="2263140"/>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Time Saver</a:t>
            </a:r>
            <a:endParaRPr lang="en-US" sz="2430" dirty="0"/>
          </a:p>
        </p:txBody>
      </p:sp>
      <p:sp>
        <p:nvSpPr>
          <p:cNvPr id="7" name="Text 5"/>
          <p:cNvSpPr/>
          <p:nvPr/>
        </p:nvSpPr>
        <p:spPr>
          <a:xfrm>
            <a:off x="1110853" y="2797016"/>
            <a:ext cx="5834182" cy="158019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Macros can help you automate repetitive tasks in Excel, saving you valuable time and effort. You can eliminate manual steps and focus on more strategic activities.</a:t>
            </a:r>
            <a:endParaRPr lang="en-US" sz="1944" dirty="0"/>
          </a:p>
        </p:txBody>
      </p:sp>
      <p:sp>
        <p:nvSpPr>
          <p:cNvPr id="8" name="Shape 6"/>
          <p:cNvSpPr/>
          <p:nvPr/>
        </p:nvSpPr>
        <p:spPr>
          <a:xfrm>
            <a:off x="7438668" y="2016323"/>
            <a:ext cx="6327815" cy="2607707"/>
          </a:xfrm>
          <a:prstGeom prst="roundRect">
            <a:avLst>
              <a:gd name="adj" fmla="val 1420"/>
            </a:avLst>
          </a:prstGeom>
          <a:solidFill>
            <a:srgbClr val="F2EEEE"/>
          </a:solidFill>
          <a:ln/>
        </p:spPr>
        <p:txBody>
          <a:bodyPr/>
          <a:lstStyle/>
          <a:p>
            <a:endParaRPr lang="en-US"/>
          </a:p>
        </p:txBody>
      </p:sp>
      <p:sp>
        <p:nvSpPr>
          <p:cNvPr id="9" name="Text 7"/>
          <p:cNvSpPr/>
          <p:nvPr/>
        </p:nvSpPr>
        <p:spPr>
          <a:xfrm>
            <a:off x="7685484" y="2263140"/>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Increased Accuracy</a:t>
            </a:r>
            <a:endParaRPr lang="en-US" sz="2430" dirty="0"/>
          </a:p>
        </p:txBody>
      </p:sp>
      <p:sp>
        <p:nvSpPr>
          <p:cNvPr id="10" name="Text 8"/>
          <p:cNvSpPr/>
          <p:nvPr/>
        </p:nvSpPr>
        <p:spPr>
          <a:xfrm>
            <a:off x="7685484" y="2797016"/>
            <a:ext cx="5834182" cy="158019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By automating tasks, you reduce the risk of human errors, ensuring consistent and accurate results. This is especially beneficial for complex calculations or data entry.</a:t>
            </a:r>
            <a:endParaRPr lang="en-US" sz="1944" dirty="0"/>
          </a:p>
        </p:txBody>
      </p:sp>
      <p:sp>
        <p:nvSpPr>
          <p:cNvPr id="11" name="Shape 9"/>
          <p:cNvSpPr/>
          <p:nvPr/>
        </p:nvSpPr>
        <p:spPr>
          <a:xfrm>
            <a:off x="864037" y="4870847"/>
            <a:ext cx="6327815" cy="2607707"/>
          </a:xfrm>
          <a:prstGeom prst="roundRect">
            <a:avLst>
              <a:gd name="adj" fmla="val 1420"/>
            </a:avLst>
          </a:prstGeom>
          <a:solidFill>
            <a:srgbClr val="F2EEEE"/>
          </a:solidFill>
          <a:ln/>
        </p:spPr>
        <p:txBody>
          <a:bodyPr/>
          <a:lstStyle/>
          <a:p>
            <a:endParaRPr lang="en-US"/>
          </a:p>
        </p:txBody>
      </p:sp>
      <p:sp>
        <p:nvSpPr>
          <p:cNvPr id="12" name="Text 10"/>
          <p:cNvSpPr/>
          <p:nvPr/>
        </p:nvSpPr>
        <p:spPr>
          <a:xfrm>
            <a:off x="1110853" y="5117663"/>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Improved Efficiency</a:t>
            </a:r>
            <a:endParaRPr lang="en-US" sz="2430" dirty="0"/>
          </a:p>
        </p:txBody>
      </p:sp>
      <p:sp>
        <p:nvSpPr>
          <p:cNvPr id="13" name="Text 11"/>
          <p:cNvSpPr/>
          <p:nvPr/>
        </p:nvSpPr>
        <p:spPr>
          <a:xfrm>
            <a:off x="1110853" y="5651540"/>
            <a:ext cx="5834182" cy="158019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Macros can streamline your workflow by automating repetitive processes, leading to increased efficiency and productivity. You can accomplish more in less time.</a:t>
            </a:r>
            <a:endParaRPr lang="en-US" sz="1944" dirty="0"/>
          </a:p>
        </p:txBody>
      </p:sp>
      <p:sp>
        <p:nvSpPr>
          <p:cNvPr id="14" name="Shape 12"/>
          <p:cNvSpPr/>
          <p:nvPr/>
        </p:nvSpPr>
        <p:spPr>
          <a:xfrm>
            <a:off x="7438668" y="4870847"/>
            <a:ext cx="6327815" cy="2607707"/>
          </a:xfrm>
          <a:prstGeom prst="roundRect">
            <a:avLst>
              <a:gd name="adj" fmla="val 1420"/>
            </a:avLst>
          </a:prstGeom>
          <a:solidFill>
            <a:srgbClr val="F2EEEE"/>
          </a:solidFill>
          <a:ln/>
        </p:spPr>
        <p:txBody>
          <a:bodyPr/>
          <a:lstStyle/>
          <a:p>
            <a:endParaRPr lang="en-US"/>
          </a:p>
        </p:txBody>
      </p:sp>
      <p:sp>
        <p:nvSpPr>
          <p:cNvPr id="15" name="Text 13"/>
          <p:cNvSpPr/>
          <p:nvPr/>
        </p:nvSpPr>
        <p:spPr>
          <a:xfrm>
            <a:off x="7685484" y="5117663"/>
            <a:ext cx="3415427"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Enhanced Consistency</a:t>
            </a:r>
            <a:endParaRPr lang="en-US" sz="2430" dirty="0"/>
          </a:p>
        </p:txBody>
      </p:sp>
      <p:sp>
        <p:nvSpPr>
          <p:cNvPr id="16" name="Text 14"/>
          <p:cNvSpPr/>
          <p:nvPr/>
        </p:nvSpPr>
        <p:spPr>
          <a:xfrm>
            <a:off x="7685484" y="5651540"/>
            <a:ext cx="5834182" cy="158019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Macros ensure that tasks are performed consistently every time, eliminating variations caused by manual intervention. This is crucial for maintaining data integrity.</a:t>
            </a:r>
            <a:endParaRPr lang="en-US" sz="1944"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164550"/>
            <a:ext cx="9221986"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Optimizing Macro Performance</a:t>
            </a:r>
            <a:endParaRPr lang="en-US" sz="4860" dirty="0"/>
          </a:p>
        </p:txBody>
      </p:sp>
      <p:sp>
        <p:nvSpPr>
          <p:cNvPr id="5" name="Shape 3"/>
          <p:cNvSpPr/>
          <p:nvPr/>
        </p:nvSpPr>
        <p:spPr>
          <a:xfrm>
            <a:off x="864037" y="2707481"/>
            <a:ext cx="431959" cy="431959"/>
          </a:xfrm>
          <a:prstGeom prst="roundRect">
            <a:avLst>
              <a:gd name="adj" fmla="val 8573"/>
            </a:avLst>
          </a:prstGeom>
          <a:solidFill>
            <a:srgbClr val="F2EEEE"/>
          </a:solidFill>
          <a:ln/>
        </p:spPr>
        <p:txBody>
          <a:bodyPr/>
          <a:lstStyle/>
          <a:p>
            <a:endParaRPr lang="en-US"/>
          </a:p>
        </p:txBody>
      </p:sp>
      <p:sp>
        <p:nvSpPr>
          <p:cNvPr id="6" name="Text 4"/>
          <p:cNvSpPr/>
          <p:nvPr/>
        </p:nvSpPr>
        <p:spPr>
          <a:xfrm>
            <a:off x="1542812" y="2707481"/>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Efficient Code</a:t>
            </a:r>
            <a:endParaRPr lang="en-US" sz="2430" dirty="0"/>
          </a:p>
        </p:txBody>
      </p:sp>
      <p:sp>
        <p:nvSpPr>
          <p:cNvPr id="7" name="Text 5"/>
          <p:cNvSpPr/>
          <p:nvPr/>
        </p:nvSpPr>
        <p:spPr>
          <a:xfrm>
            <a:off x="1542812" y="3241358"/>
            <a:ext cx="5649039"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Write concise code that avoids unnecessary loops or calculations. Use built-in functions and methods whenever possible.</a:t>
            </a:r>
            <a:endParaRPr lang="en-US" sz="1944" dirty="0"/>
          </a:p>
        </p:txBody>
      </p:sp>
      <p:sp>
        <p:nvSpPr>
          <p:cNvPr id="8" name="Shape 6"/>
          <p:cNvSpPr/>
          <p:nvPr/>
        </p:nvSpPr>
        <p:spPr>
          <a:xfrm>
            <a:off x="7438668" y="2707481"/>
            <a:ext cx="431959" cy="431959"/>
          </a:xfrm>
          <a:prstGeom prst="roundRect">
            <a:avLst>
              <a:gd name="adj" fmla="val 8573"/>
            </a:avLst>
          </a:prstGeom>
          <a:solidFill>
            <a:srgbClr val="F2EEEE"/>
          </a:solidFill>
          <a:ln/>
        </p:spPr>
        <p:txBody>
          <a:bodyPr/>
          <a:lstStyle/>
          <a:p>
            <a:endParaRPr lang="en-US"/>
          </a:p>
        </p:txBody>
      </p:sp>
      <p:sp>
        <p:nvSpPr>
          <p:cNvPr id="9" name="Text 7"/>
          <p:cNvSpPr/>
          <p:nvPr/>
        </p:nvSpPr>
        <p:spPr>
          <a:xfrm>
            <a:off x="8117443" y="2707481"/>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Data Handling</a:t>
            </a:r>
            <a:endParaRPr lang="en-US" sz="2430" dirty="0"/>
          </a:p>
        </p:txBody>
      </p:sp>
      <p:sp>
        <p:nvSpPr>
          <p:cNvPr id="10" name="Text 8"/>
          <p:cNvSpPr/>
          <p:nvPr/>
        </p:nvSpPr>
        <p:spPr>
          <a:xfrm>
            <a:off x="8117443" y="3241358"/>
            <a:ext cx="5649039" cy="158019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Optimize data handling. Avoid unnecessary copying or resizing of large datasets. Use arrays and collections for efficient data manipulation.</a:t>
            </a:r>
            <a:endParaRPr lang="en-US" sz="1944" dirty="0"/>
          </a:p>
        </p:txBody>
      </p:sp>
      <p:sp>
        <p:nvSpPr>
          <p:cNvPr id="11" name="Shape 9"/>
          <p:cNvSpPr/>
          <p:nvPr/>
        </p:nvSpPr>
        <p:spPr>
          <a:xfrm>
            <a:off x="864037" y="5346025"/>
            <a:ext cx="431959" cy="431959"/>
          </a:xfrm>
          <a:prstGeom prst="roundRect">
            <a:avLst>
              <a:gd name="adj" fmla="val 8573"/>
            </a:avLst>
          </a:prstGeom>
          <a:solidFill>
            <a:srgbClr val="F2EEEE"/>
          </a:solidFill>
          <a:ln/>
        </p:spPr>
        <p:txBody>
          <a:bodyPr/>
          <a:lstStyle/>
          <a:p>
            <a:endParaRPr lang="en-US"/>
          </a:p>
        </p:txBody>
      </p:sp>
      <p:sp>
        <p:nvSpPr>
          <p:cNvPr id="12" name="Text 10"/>
          <p:cNvSpPr/>
          <p:nvPr/>
        </p:nvSpPr>
        <p:spPr>
          <a:xfrm>
            <a:off x="1542812" y="5346025"/>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User Interface</a:t>
            </a:r>
            <a:endParaRPr lang="en-US" sz="2430" dirty="0"/>
          </a:p>
        </p:txBody>
      </p:sp>
      <p:sp>
        <p:nvSpPr>
          <p:cNvPr id="13" name="Text 11"/>
          <p:cNvSpPr/>
          <p:nvPr/>
        </p:nvSpPr>
        <p:spPr>
          <a:xfrm>
            <a:off x="1542812" y="5879902"/>
            <a:ext cx="5649039"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Limit user interaction during macro execution to avoid slowing it down. Use screen updates selectively.</a:t>
            </a:r>
            <a:endParaRPr lang="en-US" sz="1944" dirty="0"/>
          </a:p>
        </p:txBody>
      </p:sp>
      <p:sp>
        <p:nvSpPr>
          <p:cNvPr id="14" name="Shape 12"/>
          <p:cNvSpPr/>
          <p:nvPr/>
        </p:nvSpPr>
        <p:spPr>
          <a:xfrm>
            <a:off x="7438668" y="5346025"/>
            <a:ext cx="431959" cy="431959"/>
          </a:xfrm>
          <a:prstGeom prst="roundRect">
            <a:avLst>
              <a:gd name="adj" fmla="val 8573"/>
            </a:avLst>
          </a:prstGeom>
          <a:solidFill>
            <a:srgbClr val="F2EEEE"/>
          </a:solidFill>
          <a:ln/>
        </p:spPr>
        <p:txBody>
          <a:bodyPr/>
          <a:lstStyle/>
          <a:p>
            <a:endParaRPr lang="en-US"/>
          </a:p>
        </p:txBody>
      </p:sp>
      <p:sp>
        <p:nvSpPr>
          <p:cNvPr id="15" name="Text 13"/>
          <p:cNvSpPr/>
          <p:nvPr/>
        </p:nvSpPr>
        <p:spPr>
          <a:xfrm>
            <a:off x="8117443" y="5346025"/>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Debugging Tools</a:t>
            </a:r>
            <a:endParaRPr lang="en-US" sz="2430" dirty="0"/>
          </a:p>
        </p:txBody>
      </p:sp>
      <p:sp>
        <p:nvSpPr>
          <p:cNvPr id="16" name="Text 14"/>
          <p:cNvSpPr/>
          <p:nvPr/>
        </p:nvSpPr>
        <p:spPr>
          <a:xfrm>
            <a:off x="8117443" y="5879902"/>
            <a:ext cx="5649039"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Utilize VBA's debugging tools to identify and fix performance bottlenecks. Use the Step Into and Step Over options to analyze code execution.</a:t>
            </a:r>
            <a:endParaRPr lang="en-US" sz="1944"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166932"/>
            <a:ext cx="10517505"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Security Considerations for Macros</a:t>
            </a:r>
            <a:endParaRPr lang="en-US" sz="4860" dirty="0"/>
          </a:p>
        </p:txBody>
      </p:sp>
      <p:pic>
        <p:nvPicPr>
          <p:cNvPr id="5" name="Image 0" descr="preencoded.png"/>
          <p:cNvPicPr>
            <a:picLocks noChangeAspect="1"/>
          </p:cNvPicPr>
          <p:nvPr/>
        </p:nvPicPr>
        <p:blipFill>
          <a:blip r:embed="rId3"/>
          <a:stretch>
            <a:fillRect/>
          </a:stretch>
        </p:blipFill>
        <p:spPr>
          <a:xfrm>
            <a:off x="864037" y="2432209"/>
            <a:ext cx="2947868" cy="1821894"/>
          </a:xfrm>
          <a:prstGeom prst="rect">
            <a:avLst/>
          </a:prstGeom>
        </p:spPr>
      </p:pic>
      <p:sp>
        <p:nvSpPr>
          <p:cNvPr id="6" name="Text 3"/>
          <p:cNvSpPr/>
          <p:nvPr/>
        </p:nvSpPr>
        <p:spPr>
          <a:xfrm>
            <a:off x="864037" y="4562713"/>
            <a:ext cx="2947868"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Macro Security</a:t>
            </a:r>
            <a:endParaRPr lang="en-US" sz="2430" dirty="0"/>
          </a:p>
        </p:txBody>
      </p:sp>
      <p:sp>
        <p:nvSpPr>
          <p:cNvPr id="7" name="Text 4"/>
          <p:cNvSpPr/>
          <p:nvPr/>
        </p:nvSpPr>
        <p:spPr>
          <a:xfrm>
            <a:off x="864037" y="5096589"/>
            <a:ext cx="2947868" cy="118514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Macros can pose a security risk if they are not properly secured.</a:t>
            </a:r>
            <a:endParaRPr lang="en-US" sz="1944" dirty="0"/>
          </a:p>
        </p:txBody>
      </p:sp>
      <p:pic>
        <p:nvPicPr>
          <p:cNvPr id="8" name="Image 1" descr="preencoded.png"/>
          <p:cNvPicPr>
            <a:picLocks noChangeAspect="1"/>
          </p:cNvPicPr>
          <p:nvPr/>
        </p:nvPicPr>
        <p:blipFill>
          <a:blip r:embed="rId4"/>
          <a:stretch>
            <a:fillRect/>
          </a:stretch>
        </p:blipFill>
        <p:spPr>
          <a:xfrm>
            <a:off x="4182189" y="2432209"/>
            <a:ext cx="2947868" cy="1821894"/>
          </a:xfrm>
          <a:prstGeom prst="rect">
            <a:avLst/>
          </a:prstGeom>
        </p:spPr>
      </p:pic>
      <p:sp>
        <p:nvSpPr>
          <p:cNvPr id="9" name="Text 5"/>
          <p:cNvSpPr/>
          <p:nvPr/>
        </p:nvSpPr>
        <p:spPr>
          <a:xfrm>
            <a:off x="4182189" y="4562713"/>
            <a:ext cx="2947868"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Malicious Macros</a:t>
            </a:r>
            <a:endParaRPr lang="en-US" sz="2430" dirty="0"/>
          </a:p>
        </p:txBody>
      </p:sp>
      <p:sp>
        <p:nvSpPr>
          <p:cNvPr id="10" name="Text 6"/>
          <p:cNvSpPr/>
          <p:nvPr/>
        </p:nvSpPr>
        <p:spPr>
          <a:xfrm>
            <a:off x="4182189" y="5096589"/>
            <a:ext cx="2947868" cy="158019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Malicious macros can be used to steal data, install malware, or disrupt your computer's operations.</a:t>
            </a:r>
            <a:endParaRPr lang="en-US" sz="1944" dirty="0"/>
          </a:p>
        </p:txBody>
      </p:sp>
      <p:pic>
        <p:nvPicPr>
          <p:cNvPr id="11" name="Image 2" descr="preencoded.png"/>
          <p:cNvPicPr>
            <a:picLocks noChangeAspect="1"/>
          </p:cNvPicPr>
          <p:nvPr/>
        </p:nvPicPr>
        <p:blipFill>
          <a:blip r:embed="rId5"/>
          <a:stretch>
            <a:fillRect/>
          </a:stretch>
        </p:blipFill>
        <p:spPr>
          <a:xfrm>
            <a:off x="7500342" y="2432209"/>
            <a:ext cx="2947868" cy="1821894"/>
          </a:xfrm>
          <a:prstGeom prst="rect">
            <a:avLst/>
          </a:prstGeom>
        </p:spPr>
      </p:pic>
      <p:sp>
        <p:nvSpPr>
          <p:cNvPr id="12" name="Text 7"/>
          <p:cNvSpPr/>
          <p:nvPr/>
        </p:nvSpPr>
        <p:spPr>
          <a:xfrm>
            <a:off x="7500342" y="4562713"/>
            <a:ext cx="2947868" cy="771525"/>
          </a:xfrm>
          <a:prstGeom prst="rect">
            <a:avLst/>
          </a:prstGeom>
          <a:noFill/>
          <a:ln/>
        </p:spPr>
        <p:txBody>
          <a:bodyPr wrap="squar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Trustworthy Sources</a:t>
            </a:r>
            <a:endParaRPr lang="en-US" sz="2430" dirty="0"/>
          </a:p>
        </p:txBody>
      </p:sp>
      <p:sp>
        <p:nvSpPr>
          <p:cNvPr id="13" name="Text 8"/>
          <p:cNvSpPr/>
          <p:nvPr/>
        </p:nvSpPr>
        <p:spPr>
          <a:xfrm>
            <a:off x="7500342" y="5482352"/>
            <a:ext cx="2947868" cy="158019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Only download and run macros from trusted sources to minimize security risks.</a:t>
            </a:r>
            <a:endParaRPr lang="en-US" sz="1944" dirty="0"/>
          </a:p>
        </p:txBody>
      </p:sp>
      <p:pic>
        <p:nvPicPr>
          <p:cNvPr id="14" name="Image 3" descr="preencoded.png"/>
          <p:cNvPicPr>
            <a:picLocks noChangeAspect="1"/>
          </p:cNvPicPr>
          <p:nvPr/>
        </p:nvPicPr>
        <p:blipFill>
          <a:blip r:embed="rId6"/>
          <a:stretch>
            <a:fillRect/>
          </a:stretch>
        </p:blipFill>
        <p:spPr>
          <a:xfrm>
            <a:off x="10818495" y="2432209"/>
            <a:ext cx="2947868" cy="1821894"/>
          </a:xfrm>
          <a:prstGeom prst="rect">
            <a:avLst/>
          </a:prstGeom>
        </p:spPr>
      </p:pic>
      <p:sp>
        <p:nvSpPr>
          <p:cNvPr id="15" name="Text 9"/>
          <p:cNvSpPr/>
          <p:nvPr/>
        </p:nvSpPr>
        <p:spPr>
          <a:xfrm>
            <a:off x="10818495" y="4562713"/>
            <a:ext cx="2947868"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Macro Auditing</a:t>
            </a:r>
            <a:endParaRPr lang="en-US" sz="2430" dirty="0"/>
          </a:p>
        </p:txBody>
      </p:sp>
      <p:sp>
        <p:nvSpPr>
          <p:cNvPr id="16" name="Text 10"/>
          <p:cNvSpPr/>
          <p:nvPr/>
        </p:nvSpPr>
        <p:spPr>
          <a:xfrm>
            <a:off x="10818495" y="5096589"/>
            <a:ext cx="2947868" cy="158019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Regularly audit your macros to ensure they are secure and functioning as expected.</a:t>
            </a:r>
            <a:endParaRPr lang="en-US" sz="1944"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362075"/>
            <a:ext cx="11420475"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Best Practices for Macro Development</a:t>
            </a:r>
            <a:endParaRPr lang="en-US" sz="4860" dirty="0"/>
          </a:p>
        </p:txBody>
      </p:sp>
      <p:sp>
        <p:nvSpPr>
          <p:cNvPr id="5" name="Shape 3"/>
          <p:cNvSpPr/>
          <p:nvPr/>
        </p:nvSpPr>
        <p:spPr>
          <a:xfrm>
            <a:off x="864037" y="2905006"/>
            <a:ext cx="555427" cy="555427"/>
          </a:xfrm>
          <a:prstGeom prst="roundRect">
            <a:avLst>
              <a:gd name="adj" fmla="val 6668"/>
            </a:avLst>
          </a:prstGeom>
          <a:solidFill>
            <a:srgbClr val="F2EEEE"/>
          </a:solidFill>
          <a:ln/>
        </p:spPr>
        <p:txBody>
          <a:bodyPr/>
          <a:lstStyle/>
          <a:p>
            <a:endParaRPr lang="en-US"/>
          </a:p>
        </p:txBody>
      </p:sp>
      <p:sp>
        <p:nvSpPr>
          <p:cNvPr id="6" name="Text 4"/>
          <p:cNvSpPr/>
          <p:nvPr/>
        </p:nvSpPr>
        <p:spPr>
          <a:xfrm>
            <a:off x="1077278" y="2997518"/>
            <a:ext cx="128945"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1</a:t>
            </a:r>
            <a:endParaRPr lang="en-US" sz="2916" dirty="0"/>
          </a:p>
        </p:txBody>
      </p:sp>
      <p:sp>
        <p:nvSpPr>
          <p:cNvPr id="7" name="Text 5"/>
          <p:cNvSpPr/>
          <p:nvPr/>
        </p:nvSpPr>
        <p:spPr>
          <a:xfrm>
            <a:off x="1666280" y="2905006"/>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1. Commenting</a:t>
            </a:r>
            <a:endParaRPr lang="en-US" sz="2430" dirty="0"/>
          </a:p>
        </p:txBody>
      </p:sp>
      <p:sp>
        <p:nvSpPr>
          <p:cNvPr id="8" name="Text 6"/>
          <p:cNvSpPr/>
          <p:nvPr/>
        </p:nvSpPr>
        <p:spPr>
          <a:xfrm>
            <a:off x="1666280" y="3438882"/>
            <a:ext cx="5525572"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Add comments to explain what your code does. This makes it easier to understand and maintain your macros.</a:t>
            </a:r>
            <a:endParaRPr lang="en-US" sz="1944" dirty="0"/>
          </a:p>
        </p:txBody>
      </p:sp>
      <p:sp>
        <p:nvSpPr>
          <p:cNvPr id="9" name="Shape 7"/>
          <p:cNvSpPr/>
          <p:nvPr/>
        </p:nvSpPr>
        <p:spPr>
          <a:xfrm>
            <a:off x="7438668" y="2905006"/>
            <a:ext cx="555427" cy="555427"/>
          </a:xfrm>
          <a:prstGeom prst="roundRect">
            <a:avLst>
              <a:gd name="adj" fmla="val 6668"/>
            </a:avLst>
          </a:prstGeom>
          <a:solidFill>
            <a:srgbClr val="F2EEEE"/>
          </a:solidFill>
          <a:ln/>
        </p:spPr>
        <p:txBody>
          <a:bodyPr/>
          <a:lstStyle/>
          <a:p>
            <a:endParaRPr lang="en-US"/>
          </a:p>
        </p:txBody>
      </p:sp>
      <p:sp>
        <p:nvSpPr>
          <p:cNvPr id="10" name="Text 8"/>
          <p:cNvSpPr/>
          <p:nvPr/>
        </p:nvSpPr>
        <p:spPr>
          <a:xfrm>
            <a:off x="7609523" y="2997518"/>
            <a:ext cx="213717"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2</a:t>
            </a:r>
            <a:endParaRPr lang="en-US" sz="2916" dirty="0"/>
          </a:p>
        </p:txBody>
      </p:sp>
      <p:sp>
        <p:nvSpPr>
          <p:cNvPr id="11" name="Text 9"/>
          <p:cNvSpPr/>
          <p:nvPr/>
        </p:nvSpPr>
        <p:spPr>
          <a:xfrm>
            <a:off x="8240911" y="2905006"/>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2. Error Handling</a:t>
            </a:r>
            <a:endParaRPr lang="en-US" sz="2430" dirty="0"/>
          </a:p>
        </p:txBody>
      </p:sp>
      <p:sp>
        <p:nvSpPr>
          <p:cNvPr id="12" name="Text 10"/>
          <p:cNvSpPr/>
          <p:nvPr/>
        </p:nvSpPr>
        <p:spPr>
          <a:xfrm>
            <a:off x="8240911" y="3438882"/>
            <a:ext cx="5525572"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Implement error handling to gracefully handle unexpected issues, preventing macros from crashing.</a:t>
            </a:r>
            <a:endParaRPr lang="en-US" sz="1944" dirty="0"/>
          </a:p>
        </p:txBody>
      </p:sp>
      <p:sp>
        <p:nvSpPr>
          <p:cNvPr id="13" name="Shape 11"/>
          <p:cNvSpPr/>
          <p:nvPr/>
        </p:nvSpPr>
        <p:spPr>
          <a:xfrm>
            <a:off x="864037" y="5148501"/>
            <a:ext cx="555427" cy="555427"/>
          </a:xfrm>
          <a:prstGeom prst="roundRect">
            <a:avLst>
              <a:gd name="adj" fmla="val 6668"/>
            </a:avLst>
          </a:prstGeom>
          <a:solidFill>
            <a:srgbClr val="F2EEEE"/>
          </a:solidFill>
          <a:ln/>
        </p:spPr>
        <p:txBody>
          <a:bodyPr/>
          <a:lstStyle/>
          <a:p>
            <a:endParaRPr lang="en-US"/>
          </a:p>
        </p:txBody>
      </p:sp>
      <p:sp>
        <p:nvSpPr>
          <p:cNvPr id="14" name="Text 12"/>
          <p:cNvSpPr/>
          <p:nvPr/>
        </p:nvSpPr>
        <p:spPr>
          <a:xfrm>
            <a:off x="1030843" y="5241012"/>
            <a:ext cx="221813"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3</a:t>
            </a:r>
            <a:endParaRPr lang="en-US" sz="2916" dirty="0"/>
          </a:p>
        </p:txBody>
      </p:sp>
      <p:sp>
        <p:nvSpPr>
          <p:cNvPr id="15" name="Text 13"/>
          <p:cNvSpPr/>
          <p:nvPr/>
        </p:nvSpPr>
        <p:spPr>
          <a:xfrm>
            <a:off x="1666280" y="5148501"/>
            <a:ext cx="3095982"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3. Code Organization</a:t>
            </a:r>
            <a:endParaRPr lang="en-US" sz="2430" dirty="0"/>
          </a:p>
        </p:txBody>
      </p:sp>
      <p:sp>
        <p:nvSpPr>
          <p:cNvPr id="16" name="Text 14"/>
          <p:cNvSpPr/>
          <p:nvPr/>
        </p:nvSpPr>
        <p:spPr>
          <a:xfrm>
            <a:off x="1666280" y="5682377"/>
            <a:ext cx="5525572"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Structure your code logically with clear sections, functions, and subroutines for better readability.</a:t>
            </a:r>
            <a:endParaRPr lang="en-US" sz="1944" dirty="0"/>
          </a:p>
        </p:txBody>
      </p:sp>
      <p:sp>
        <p:nvSpPr>
          <p:cNvPr id="17" name="Shape 15"/>
          <p:cNvSpPr/>
          <p:nvPr/>
        </p:nvSpPr>
        <p:spPr>
          <a:xfrm>
            <a:off x="7438668" y="5148501"/>
            <a:ext cx="555427" cy="555427"/>
          </a:xfrm>
          <a:prstGeom prst="roundRect">
            <a:avLst>
              <a:gd name="adj" fmla="val 6668"/>
            </a:avLst>
          </a:prstGeom>
          <a:solidFill>
            <a:srgbClr val="F2EEEE"/>
          </a:solidFill>
          <a:ln/>
        </p:spPr>
        <p:txBody>
          <a:bodyPr/>
          <a:lstStyle/>
          <a:p>
            <a:endParaRPr lang="en-US"/>
          </a:p>
        </p:txBody>
      </p:sp>
      <p:sp>
        <p:nvSpPr>
          <p:cNvPr id="18" name="Text 16"/>
          <p:cNvSpPr/>
          <p:nvPr/>
        </p:nvSpPr>
        <p:spPr>
          <a:xfrm>
            <a:off x="7598212" y="5241012"/>
            <a:ext cx="236339"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4</a:t>
            </a:r>
            <a:endParaRPr lang="en-US" sz="2916" dirty="0"/>
          </a:p>
        </p:txBody>
      </p:sp>
      <p:sp>
        <p:nvSpPr>
          <p:cNvPr id="19" name="Text 17"/>
          <p:cNvSpPr/>
          <p:nvPr/>
        </p:nvSpPr>
        <p:spPr>
          <a:xfrm>
            <a:off x="8240911" y="5148501"/>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4. Optimization</a:t>
            </a:r>
            <a:endParaRPr lang="en-US" sz="2430" dirty="0"/>
          </a:p>
        </p:txBody>
      </p:sp>
      <p:sp>
        <p:nvSpPr>
          <p:cNvPr id="20" name="Text 18"/>
          <p:cNvSpPr/>
          <p:nvPr/>
        </p:nvSpPr>
        <p:spPr>
          <a:xfrm>
            <a:off x="8240911" y="5682377"/>
            <a:ext cx="5525572"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Optimize your macros for speed and efficiency by using efficient VBA techniques and avoiding unnecessary calculations.</a:t>
            </a:r>
            <a:endParaRPr lang="en-US" sz="1944"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894403"/>
            <a:ext cx="9515118"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Sharing and Distributing Macros</a:t>
            </a:r>
            <a:endParaRPr lang="en-US" sz="4860" dirty="0"/>
          </a:p>
        </p:txBody>
      </p:sp>
      <p:sp>
        <p:nvSpPr>
          <p:cNvPr id="5" name="Text 3"/>
          <p:cNvSpPr/>
          <p:nvPr/>
        </p:nvSpPr>
        <p:spPr>
          <a:xfrm>
            <a:off x="864037" y="3283029"/>
            <a:ext cx="3555802" cy="385763"/>
          </a:xfrm>
          <a:prstGeom prst="rect">
            <a:avLst/>
          </a:prstGeom>
          <a:noFill/>
          <a:ln/>
        </p:spPr>
        <p:txBody>
          <a:bodyPr wrap="none" rtlCol="0" anchor="t"/>
          <a:lstStyle/>
          <a:p>
            <a:pPr marL="0" indent="0">
              <a:lnSpc>
                <a:spcPts val="3038"/>
              </a:lnSpc>
              <a:buNone/>
            </a:pPr>
            <a:r>
              <a:rPr lang="en-US" sz="2430" b="1" dirty="0">
                <a:solidFill>
                  <a:srgbClr val="030303"/>
                </a:solidFill>
                <a:latin typeface="DM Sans" pitchFamily="34" charset="0"/>
                <a:ea typeface="DM Sans" pitchFamily="34" charset="-122"/>
                <a:cs typeface="DM Sans" pitchFamily="34" charset="-120"/>
              </a:rPr>
              <a:t>Sharing with Colleagues</a:t>
            </a:r>
            <a:endParaRPr lang="en-US" sz="2430" dirty="0"/>
          </a:p>
        </p:txBody>
      </p:sp>
      <p:sp>
        <p:nvSpPr>
          <p:cNvPr id="6" name="Text 4"/>
          <p:cNvSpPr/>
          <p:nvPr/>
        </p:nvSpPr>
        <p:spPr>
          <a:xfrm>
            <a:off x="864037" y="3915608"/>
            <a:ext cx="6150054"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You can share macros with colleagues in your organization by exporting them as add-ins, which can be installed on other computers.</a:t>
            </a:r>
            <a:endParaRPr lang="en-US" sz="1944" dirty="0"/>
          </a:p>
        </p:txBody>
      </p:sp>
      <p:sp>
        <p:nvSpPr>
          <p:cNvPr id="7" name="Text 5"/>
          <p:cNvSpPr/>
          <p:nvPr/>
        </p:nvSpPr>
        <p:spPr>
          <a:xfrm>
            <a:off x="864037" y="5322927"/>
            <a:ext cx="6150054"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Save the macro as an .xlam file, which is an Excel add-in, and then distribute it to other users.</a:t>
            </a:r>
            <a:endParaRPr lang="en-US" sz="1944" dirty="0"/>
          </a:p>
        </p:txBody>
      </p:sp>
      <p:sp>
        <p:nvSpPr>
          <p:cNvPr id="8" name="Text 6"/>
          <p:cNvSpPr/>
          <p:nvPr/>
        </p:nvSpPr>
        <p:spPr>
          <a:xfrm>
            <a:off x="7623929" y="3283029"/>
            <a:ext cx="3086100" cy="385763"/>
          </a:xfrm>
          <a:prstGeom prst="rect">
            <a:avLst/>
          </a:prstGeom>
          <a:noFill/>
          <a:ln/>
        </p:spPr>
        <p:txBody>
          <a:bodyPr wrap="none" rtlCol="0" anchor="t"/>
          <a:lstStyle/>
          <a:p>
            <a:pPr marL="0" indent="0">
              <a:lnSpc>
                <a:spcPts val="3038"/>
              </a:lnSpc>
              <a:buNone/>
            </a:pPr>
            <a:r>
              <a:rPr lang="en-US" sz="2430" b="1" dirty="0">
                <a:solidFill>
                  <a:srgbClr val="030303"/>
                </a:solidFill>
                <a:latin typeface="DM Sans" pitchFamily="34" charset="0"/>
                <a:ea typeface="DM Sans" pitchFamily="34" charset="-122"/>
                <a:cs typeface="DM Sans" pitchFamily="34" charset="-120"/>
              </a:rPr>
              <a:t>Distributing Publicly</a:t>
            </a:r>
            <a:endParaRPr lang="en-US" sz="2430" dirty="0"/>
          </a:p>
        </p:txBody>
      </p:sp>
      <p:sp>
        <p:nvSpPr>
          <p:cNvPr id="9" name="Text 7"/>
          <p:cNvSpPr/>
          <p:nvPr/>
        </p:nvSpPr>
        <p:spPr>
          <a:xfrm>
            <a:off x="7623929" y="3915608"/>
            <a:ext cx="6150054"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If you want to share your macros publicly, you can distribute them online.</a:t>
            </a:r>
            <a:endParaRPr lang="en-US" sz="1944" dirty="0"/>
          </a:p>
        </p:txBody>
      </p:sp>
      <p:sp>
        <p:nvSpPr>
          <p:cNvPr id="10" name="Text 8"/>
          <p:cNvSpPr/>
          <p:nvPr/>
        </p:nvSpPr>
        <p:spPr>
          <a:xfrm>
            <a:off x="7623929" y="4927878"/>
            <a:ext cx="6150054"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You can use platforms like GitHub to host your VBA code, allowing others to download and use your macros.</a:t>
            </a:r>
            <a:endParaRPr lang="en-US" sz="1944"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400532"/>
            <a:ext cx="11336536"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Integrating Macros with Excel Add-ins</a:t>
            </a:r>
            <a:endParaRPr lang="en-US" sz="4860" dirty="0"/>
          </a:p>
        </p:txBody>
      </p:sp>
      <p:pic>
        <p:nvPicPr>
          <p:cNvPr id="5" name="Image 0" descr="preencoded.png"/>
          <p:cNvPicPr>
            <a:picLocks noChangeAspect="1"/>
          </p:cNvPicPr>
          <p:nvPr/>
        </p:nvPicPr>
        <p:blipFill>
          <a:blip r:embed="rId3"/>
          <a:stretch>
            <a:fillRect/>
          </a:stretch>
        </p:blipFill>
        <p:spPr>
          <a:xfrm>
            <a:off x="864037" y="2665809"/>
            <a:ext cx="617220" cy="617220"/>
          </a:xfrm>
          <a:prstGeom prst="rect">
            <a:avLst/>
          </a:prstGeom>
        </p:spPr>
      </p:pic>
      <p:sp>
        <p:nvSpPr>
          <p:cNvPr id="6" name="Text 3"/>
          <p:cNvSpPr/>
          <p:nvPr/>
        </p:nvSpPr>
        <p:spPr>
          <a:xfrm>
            <a:off x="864037" y="3529846"/>
            <a:ext cx="3523417"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Extending Functionality</a:t>
            </a:r>
            <a:endParaRPr lang="en-US" sz="2430" dirty="0"/>
          </a:p>
        </p:txBody>
      </p:sp>
      <p:sp>
        <p:nvSpPr>
          <p:cNvPr id="7" name="Text 4"/>
          <p:cNvSpPr/>
          <p:nvPr/>
        </p:nvSpPr>
        <p:spPr>
          <a:xfrm>
            <a:off x="864037" y="4063722"/>
            <a:ext cx="4053840" cy="2765346"/>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Add-ins can extend Excel's capabilities by providing new features and tools, such as data analysis, visualization, and automation. Macros can be used to enhance and customize the functionality of these add-ins.</a:t>
            </a:r>
            <a:endParaRPr lang="en-US" sz="1944" dirty="0"/>
          </a:p>
        </p:txBody>
      </p:sp>
      <p:pic>
        <p:nvPicPr>
          <p:cNvPr id="8" name="Image 1" descr="preencoded.png"/>
          <p:cNvPicPr>
            <a:picLocks noChangeAspect="1"/>
          </p:cNvPicPr>
          <p:nvPr/>
        </p:nvPicPr>
        <p:blipFill>
          <a:blip r:embed="rId4"/>
          <a:stretch>
            <a:fillRect/>
          </a:stretch>
        </p:blipFill>
        <p:spPr>
          <a:xfrm>
            <a:off x="5288161" y="2665809"/>
            <a:ext cx="617220" cy="617220"/>
          </a:xfrm>
          <a:prstGeom prst="rect">
            <a:avLst/>
          </a:prstGeom>
        </p:spPr>
      </p:pic>
      <p:sp>
        <p:nvSpPr>
          <p:cNvPr id="9" name="Text 5"/>
          <p:cNvSpPr/>
          <p:nvPr/>
        </p:nvSpPr>
        <p:spPr>
          <a:xfrm>
            <a:off x="5288161" y="3529846"/>
            <a:ext cx="3123843"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Seamless Integration</a:t>
            </a:r>
            <a:endParaRPr lang="en-US" sz="2430" dirty="0"/>
          </a:p>
        </p:txBody>
      </p:sp>
      <p:sp>
        <p:nvSpPr>
          <p:cNvPr id="10" name="Text 6"/>
          <p:cNvSpPr/>
          <p:nvPr/>
        </p:nvSpPr>
        <p:spPr>
          <a:xfrm>
            <a:off x="5288161" y="4063722"/>
            <a:ext cx="4053959" cy="1975247"/>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Macros can interact with add-in objects and functions, enabling you to automate tasks that involve add-in features. This provides a cohesive and efficient workflow.</a:t>
            </a:r>
            <a:endParaRPr lang="en-US" sz="1944" dirty="0"/>
          </a:p>
        </p:txBody>
      </p:sp>
      <p:pic>
        <p:nvPicPr>
          <p:cNvPr id="11" name="Image 2" descr="preencoded.png"/>
          <p:cNvPicPr>
            <a:picLocks noChangeAspect="1"/>
          </p:cNvPicPr>
          <p:nvPr/>
        </p:nvPicPr>
        <p:blipFill>
          <a:blip r:embed="rId5"/>
          <a:stretch>
            <a:fillRect/>
          </a:stretch>
        </p:blipFill>
        <p:spPr>
          <a:xfrm>
            <a:off x="9712404" y="2665809"/>
            <a:ext cx="617220" cy="617220"/>
          </a:xfrm>
          <a:prstGeom prst="rect">
            <a:avLst/>
          </a:prstGeom>
        </p:spPr>
      </p:pic>
      <p:sp>
        <p:nvSpPr>
          <p:cNvPr id="12" name="Text 7"/>
          <p:cNvSpPr/>
          <p:nvPr/>
        </p:nvSpPr>
        <p:spPr>
          <a:xfrm>
            <a:off x="9712404" y="3529846"/>
            <a:ext cx="3399353"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Expanding Possibilities</a:t>
            </a:r>
            <a:endParaRPr lang="en-US" sz="2430" dirty="0"/>
          </a:p>
        </p:txBody>
      </p:sp>
      <p:sp>
        <p:nvSpPr>
          <p:cNvPr id="13" name="Text 8"/>
          <p:cNvSpPr/>
          <p:nvPr/>
        </p:nvSpPr>
        <p:spPr>
          <a:xfrm>
            <a:off x="9712404" y="4063722"/>
            <a:ext cx="4053840" cy="2765346"/>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By combining the power of macros with add-ins, you can unlock new possibilities in automating complex tasks, integrating data from various sources, and extending Excel's capabilities.</a:t>
            </a:r>
            <a:endParaRPr lang="en-US" sz="1944"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53058" y="1253490"/>
            <a:ext cx="6461641" cy="583049"/>
          </a:xfrm>
          <a:prstGeom prst="rect">
            <a:avLst/>
          </a:prstGeom>
          <a:noFill/>
          <a:ln/>
        </p:spPr>
        <p:txBody>
          <a:bodyPr wrap="none" rtlCol="0" anchor="t"/>
          <a:lstStyle/>
          <a:p>
            <a:pPr marL="0" indent="0">
              <a:lnSpc>
                <a:spcPts val="4591"/>
              </a:lnSpc>
              <a:buNone/>
            </a:pPr>
            <a:r>
              <a:rPr lang="en-US" sz="3673" b="1" dirty="0">
                <a:solidFill>
                  <a:srgbClr val="030303"/>
                </a:solidFill>
                <a:latin typeface="DM Sans" pitchFamily="34" charset="0"/>
                <a:ea typeface="DM Sans" pitchFamily="34" charset="-122"/>
                <a:cs typeface="DM Sans" pitchFamily="34" charset="-120"/>
              </a:rPr>
              <a:t>Macros and VBA in Excel 365</a:t>
            </a:r>
            <a:endParaRPr lang="en-US" sz="3673" dirty="0"/>
          </a:p>
        </p:txBody>
      </p:sp>
      <p:sp>
        <p:nvSpPr>
          <p:cNvPr id="6" name="Shape 3"/>
          <p:cNvSpPr/>
          <p:nvPr/>
        </p:nvSpPr>
        <p:spPr>
          <a:xfrm>
            <a:off x="653058" y="2116336"/>
            <a:ext cx="7837884" cy="1075015"/>
          </a:xfrm>
          <a:prstGeom prst="roundRect">
            <a:avLst>
              <a:gd name="adj" fmla="val 2604"/>
            </a:avLst>
          </a:prstGeom>
          <a:solidFill>
            <a:srgbClr val="F2EEEE"/>
          </a:solidFill>
          <a:ln/>
        </p:spPr>
        <p:txBody>
          <a:bodyPr/>
          <a:lstStyle/>
          <a:p>
            <a:endParaRPr lang="en-US"/>
          </a:p>
        </p:txBody>
      </p:sp>
      <p:sp>
        <p:nvSpPr>
          <p:cNvPr id="7" name="Text 4"/>
          <p:cNvSpPr/>
          <p:nvPr/>
        </p:nvSpPr>
        <p:spPr>
          <a:xfrm>
            <a:off x="839629" y="2302907"/>
            <a:ext cx="2654379" cy="291465"/>
          </a:xfrm>
          <a:prstGeom prst="rect">
            <a:avLst/>
          </a:prstGeom>
          <a:noFill/>
          <a:ln/>
        </p:spPr>
        <p:txBody>
          <a:bodyPr wrap="none" rtlCol="0" anchor="t"/>
          <a:lstStyle/>
          <a:p>
            <a:pPr marL="0" indent="0">
              <a:lnSpc>
                <a:spcPts val="2296"/>
              </a:lnSpc>
              <a:buNone/>
            </a:pPr>
            <a:r>
              <a:rPr lang="en-US" sz="1837" b="1" dirty="0">
                <a:solidFill>
                  <a:srgbClr val="464646"/>
                </a:solidFill>
                <a:latin typeface="DM Sans" pitchFamily="34" charset="0"/>
                <a:ea typeface="DM Sans" pitchFamily="34" charset="-122"/>
                <a:cs typeface="DM Sans" pitchFamily="34" charset="-120"/>
              </a:rPr>
              <a:t>Enhanced Functionality</a:t>
            </a:r>
            <a:endParaRPr lang="en-US" sz="1837" dirty="0"/>
          </a:p>
        </p:txBody>
      </p:sp>
      <p:sp>
        <p:nvSpPr>
          <p:cNvPr id="8" name="Text 5"/>
          <p:cNvSpPr/>
          <p:nvPr/>
        </p:nvSpPr>
        <p:spPr>
          <a:xfrm>
            <a:off x="839629" y="2706291"/>
            <a:ext cx="7464743" cy="298490"/>
          </a:xfrm>
          <a:prstGeom prst="rect">
            <a:avLst/>
          </a:prstGeom>
          <a:noFill/>
          <a:ln/>
        </p:spPr>
        <p:txBody>
          <a:bodyPr wrap="none" rtlCol="0" anchor="t"/>
          <a:lstStyle/>
          <a:p>
            <a:pPr marL="0" indent="0">
              <a:lnSpc>
                <a:spcPts val="2351"/>
              </a:lnSpc>
              <a:buNone/>
            </a:pPr>
            <a:r>
              <a:rPr lang="en-US" sz="1469" dirty="0">
                <a:solidFill>
                  <a:srgbClr val="464646"/>
                </a:solidFill>
                <a:latin typeface="Inter" pitchFamily="34" charset="0"/>
                <a:ea typeface="Inter" pitchFamily="34" charset="-122"/>
                <a:cs typeface="Inter" pitchFamily="34" charset="-120"/>
              </a:rPr>
              <a:t>Excel 365 offers new features and improvements for macros and VBA.</a:t>
            </a:r>
            <a:endParaRPr lang="en-US" sz="1469" dirty="0"/>
          </a:p>
        </p:txBody>
      </p:sp>
      <p:sp>
        <p:nvSpPr>
          <p:cNvPr id="9" name="Shape 6"/>
          <p:cNvSpPr/>
          <p:nvPr/>
        </p:nvSpPr>
        <p:spPr>
          <a:xfrm>
            <a:off x="653058" y="3377922"/>
            <a:ext cx="7837884" cy="1075015"/>
          </a:xfrm>
          <a:prstGeom prst="roundRect">
            <a:avLst>
              <a:gd name="adj" fmla="val 2604"/>
            </a:avLst>
          </a:prstGeom>
          <a:solidFill>
            <a:srgbClr val="F2EEEE"/>
          </a:solidFill>
          <a:ln/>
        </p:spPr>
        <p:txBody>
          <a:bodyPr/>
          <a:lstStyle/>
          <a:p>
            <a:endParaRPr lang="en-US"/>
          </a:p>
        </p:txBody>
      </p:sp>
      <p:sp>
        <p:nvSpPr>
          <p:cNvPr id="10" name="Text 7"/>
          <p:cNvSpPr/>
          <p:nvPr/>
        </p:nvSpPr>
        <p:spPr>
          <a:xfrm>
            <a:off x="839629" y="3564493"/>
            <a:ext cx="2567940" cy="291465"/>
          </a:xfrm>
          <a:prstGeom prst="rect">
            <a:avLst/>
          </a:prstGeom>
          <a:noFill/>
          <a:ln/>
        </p:spPr>
        <p:txBody>
          <a:bodyPr wrap="none" rtlCol="0" anchor="t"/>
          <a:lstStyle/>
          <a:p>
            <a:pPr marL="0" indent="0">
              <a:lnSpc>
                <a:spcPts val="2296"/>
              </a:lnSpc>
              <a:buNone/>
            </a:pPr>
            <a:r>
              <a:rPr lang="en-US" sz="1837" b="1" dirty="0">
                <a:solidFill>
                  <a:srgbClr val="464646"/>
                </a:solidFill>
                <a:latin typeface="DM Sans" pitchFamily="34" charset="0"/>
                <a:ea typeface="DM Sans" pitchFamily="34" charset="-122"/>
                <a:cs typeface="DM Sans" pitchFamily="34" charset="-120"/>
              </a:rPr>
              <a:t>Improved Performance</a:t>
            </a:r>
            <a:endParaRPr lang="en-US" sz="1837" dirty="0"/>
          </a:p>
        </p:txBody>
      </p:sp>
      <p:sp>
        <p:nvSpPr>
          <p:cNvPr id="11" name="Text 8"/>
          <p:cNvSpPr/>
          <p:nvPr/>
        </p:nvSpPr>
        <p:spPr>
          <a:xfrm>
            <a:off x="839629" y="3967877"/>
            <a:ext cx="7464743" cy="298490"/>
          </a:xfrm>
          <a:prstGeom prst="rect">
            <a:avLst/>
          </a:prstGeom>
          <a:noFill/>
          <a:ln/>
        </p:spPr>
        <p:txBody>
          <a:bodyPr wrap="none" rtlCol="0" anchor="t"/>
          <a:lstStyle/>
          <a:p>
            <a:pPr marL="0" indent="0">
              <a:lnSpc>
                <a:spcPts val="2351"/>
              </a:lnSpc>
              <a:buNone/>
            </a:pPr>
            <a:r>
              <a:rPr lang="en-US" sz="1469" dirty="0">
                <a:solidFill>
                  <a:srgbClr val="464646"/>
                </a:solidFill>
                <a:latin typeface="Inter" pitchFamily="34" charset="0"/>
                <a:ea typeface="Inter" pitchFamily="34" charset="-122"/>
                <a:cs typeface="Inter" pitchFamily="34" charset="-120"/>
              </a:rPr>
              <a:t>VBA code runs faster and more efficiently in Excel 365.</a:t>
            </a:r>
            <a:endParaRPr lang="en-US" sz="1469" dirty="0"/>
          </a:p>
        </p:txBody>
      </p:sp>
      <p:sp>
        <p:nvSpPr>
          <p:cNvPr id="12" name="Shape 9"/>
          <p:cNvSpPr/>
          <p:nvPr/>
        </p:nvSpPr>
        <p:spPr>
          <a:xfrm>
            <a:off x="653058" y="4639508"/>
            <a:ext cx="7837884" cy="1075015"/>
          </a:xfrm>
          <a:prstGeom prst="roundRect">
            <a:avLst>
              <a:gd name="adj" fmla="val 2604"/>
            </a:avLst>
          </a:prstGeom>
          <a:solidFill>
            <a:srgbClr val="F2EEEE"/>
          </a:solidFill>
          <a:ln/>
        </p:spPr>
        <p:txBody>
          <a:bodyPr/>
          <a:lstStyle/>
          <a:p>
            <a:endParaRPr lang="en-US"/>
          </a:p>
        </p:txBody>
      </p:sp>
      <p:sp>
        <p:nvSpPr>
          <p:cNvPr id="13" name="Text 10"/>
          <p:cNvSpPr/>
          <p:nvPr/>
        </p:nvSpPr>
        <p:spPr>
          <a:xfrm>
            <a:off x="839629" y="4826079"/>
            <a:ext cx="3515082" cy="291465"/>
          </a:xfrm>
          <a:prstGeom prst="rect">
            <a:avLst/>
          </a:prstGeom>
          <a:noFill/>
          <a:ln/>
        </p:spPr>
        <p:txBody>
          <a:bodyPr wrap="none" rtlCol="0" anchor="t"/>
          <a:lstStyle/>
          <a:p>
            <a:pPr marL="0" indent="0">
              <a:lnSpc>
                <a:spcPts val="2296"/>
              </a:lnSpc>
              <a:buNone/>
            </a:pPr>
            <a:r>
              <a:rPr lang="en-US" sz="1837" b="1" dirty="0">
                <a:solidFill>
                  <a:srgbClr val="464646"/>
                </a:solidFill>
                <a:latin typeface="DM Sans" pitchFamily="34" charset="0"/>
                <a:ea typeface="DM Sans" pitchFamily="34" charset="-122"/>
                <a:cs typeface="DM Sans" pitchFamily="34" charset="-120"/>
              </a:rPr>
              <a:t>Integration with Cloud Services</a:t>
            </a:r>
            <a:endParaRPr lang="en-US" sz="1837" dirty="0"/>
          </a:p>
        </p:txBody>
      </p:sp>
      <p:sp>
        <p:nvSpPr>
          <p:cNvPr id="14" name="Text 11"/>
          <p:cNvSpPr/>
          <p:nvPr/>
        </p:nvSpPr>
        <p:spPr>
          <a:xfrm>
            <a:off x="839629" y="5229463"/>
            <a:ext cx="7464743" cy="298490"/>
          </a:xfrm>
          <a:prstGeom prst="rect">
            <a:avLst/>
          </a:prstGeom>
          <a:noFill/>
          <a:ln/>
        </p:spPr>
        <p:txBody>
          <a:bodyPr wrap="none" rtlCol="0" anchor="t"/>
          <a:lstStyle/>
          <a:p>
            <a:pPr marL="0" indent="0">
              <a:lnSpc>
                <a:spcPts val="2351"/>
              </a:lnSpc>
              <a:buNone/>
            </a:pPr>
            <a:r>
              <a:rPr lang="en-US" sz="1469" dirty="0">
                <a:solidFill>
                  <a:srgbClr val="464646"/>
                </a:solidFill>
                <a:latin typeface="Inter" pitchFamily="34" charset="0"/>
                <a:ea typeface="Inter" pitchFamily="34" charset="-122"/>
                <a:cs typeface="Inter" pitchFamily="34" charset="-120"/>
              </a:rPr>
              <a:t>Macros can access and manipulate data from cloud storage services like OneDrive.</a:t>
            </a:r>
            <a:endParaRPr lang="en-US" sz="1469" dirty="0"/>
          </a:p>
        </p:txBody>
      </p:sp>
      <p:sp>
        <p:nvSpPr>
          <p:cNvPr id="15" name="Shape 12"/>
          <p:cNvSpPr/>
          <p:nvPr/>
        </p:nvSpPr>
        <p:spPr>
          <a:xfrm>
            <a:off x="653058" y="5901095"/>
            <a:ext cx="7837884" cy="1075015"/>
          </a:xfrm>
          <a:prstGeom prst="roundRect">
            <a:avLst>
              <a:gd name="adj" fmla="val 2604"/>
            </a:avLst>
          </a:prstGeom>
          <a:solidFill>
            <a:srgbClr val="F2EEEE"/>
          </a:solidFill>
          <a:ln/>
        </p:spPr>
        <p:txBody>
          <a:bodyPr/>
          <a:lstStyle/>
          <a:p>
            <a:endParaRPr lang="en-US"/>
          </a:p>
        </p:txBody>
      </p:sp>
      <p:sp>
        <p:nvSpPr>
          <p:cNvPr id="16" name="Text 13"/>
          <p:cNvSpPr/>
          <p:nvPr/>
        </p:nvSpPr>
        <p:spPr>
          <a:xfrm>
            <a:off x="839629" y="6087666"/>
            <a:ext cx="2403515" cy="291465"/>
          </a:xfrm>
          <a:prstGeom prst="rect">
            <a:avLst/>
          </a:prstGeom>
          <a:noFill/>
          <a:ln/>
        </p:spPr>
        <p:txBody>
          <a:bodyPr wrap="none" rtlCol="0" anchor="t"/>
          <a:lstStyle/>
          <a:p>
            <a:pPr marL="0" indent="0">
              <a:lnSpc>
                <a:spcPts val="2296"/>
              </a:lnSpc>
              <a:buNone/>
            </a:pPr>
            <a:r>
              <a:rPr lang="en-US" sz="1837" b="1" dirty="0">
                <a:solidFill>
                  <a:srgbClr val="464646"/>
                </a:solidFill>
                <a:latin typeface="DM Sans" pitchFamily="34" charset="0"/>
                <a:ea typeface="DM Sans" pitchFamily="34" charset="-122"/>
                <a:cs typeface="DM Sans" pitchFamily="34" charset="-120"/>
              </a:rPr>
              <a:t>Modernized Interface</a:t>
            </a:r>
            <a:endParaRPr lang="en-US" sz="1837" dirty="0"/>
          </a:p>
        </p:txBody>
      </p:sp>
      <p:sp>
        <p:nvSpPr>
          <p:cNvPr id="17" name="Text 14"/>
          <p:cNvSpPr/>
          <p:nvPr/>
        </p:nvSpPr>
        <p:spPr>
          <a:xfrm>
            <a:off x="839629" y="6491049"/>
            <a:ext cx="7464743" cy="298490"/>
          </a:xfrm>
          <a:prstGeom prst="rect">
            <a:avLst/>
          </a:prstGeom>
          <a:noFill/>
          <a:ln/>
        </p:spPr>
        <p:txBody>
          <a:bodyPr wrap="none" rtlCol="0" anchor="t"/>
          <a:lstStyle/>
          <a:p>
            <a:pPr marL="0" indent="0">
              <a:lnSpc>
                <a:spcPts val="2351"/>
              </a:lnSpc>
              <a:buNone/>
            </a:pPr>
            <a:r>
              <a:rPr lang="en-US" sz="1469" dirty="0">
                <a:solidFill>
                  <a:srgbClr val="464646"/>
                </a:solidFill>
                <a:latin typeface="Inter" pitchFamily="34" charset="0"/>
                <a:ea typeface="Inter" pitchFamily="34" charset="-122"/>
                <a:cs typeface="Inter" pitchFamily="34" charset="-120"/>
              </a:rPr>
              <a:t>The VBA editor in Excel 365 has a more modern and user-friendly interface.</a:t>
            </a:r>
            <a:endParaRPr lang="en-US" sz="1469"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362075"/>
            <a:ext cx="11730990"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Troubleshooting Common Macro Issues</a:t>
            </a:r>
            <a:endParaRPr lang="en-US" sz="4860" dirty="0"/>
          </a:p>
        </p:txBody>
      </p:sp>
      <p:sp>
        <p:nvSpPr>
          <p:cNvPr id="5" name="Shape 3"/>
          <p:cNvSpPr/>
          <p:nvPr/>
        </p:nvSpPr>
        <p:spPr>
          <a:xfrm>
            <a:off x="864037" y="2905006"/>
            <a:ext cx="555427" cy="555427"/>
          </a:xfrm>
          <a:prstGeom prst="roundRect">
            <a:avLst>
              <a:gd name="adj" fmla="val 6668"/>
            </a:avLst>
          </a:prstGeom>
          <a:solidFill>
            <a:srgbClr val="F2EEEE"/>
          </a:solidFill>
          <a:ln/>
        </p:spPr>
        <p:txBody>
          <a:bodyPr/>
          <a:lstStyle/>
          <a:p>
            <a:endParaRPr lang="en-US"/>
          </a:p>
        </p:txBody>
      </p:sp>
      <p:sp>
        <p:nvSpPr>
          <p:cNvPr id="6" name="Text 4"/>
          <p:cNvSpPr/>
          <p:nvPr/>
        </p:nvSpPr>
        <p:spPr>
          <a:xfrm>
            <a:off x="1077278" y="2997518"/>
            <a:ext cx="128945"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1</a:t>
            </a:r>
            <a:endParaRPr lang="en-US" sz="2916" dirty="0"/>
          </a:p>
        </p:txBody>
      </p:sp>
      <p:sp>
        <p:nvSpPr>
          <p:cNvPr id="7" name="Text 5"/>
          <p:cNvSpPr/>
          <p:nvPr/>
        </p:nvSpPr>
        <p:spPr>
          <a:xfrm>
            <a:off x="1666280" y="2905006"/>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1. Runtime Errors</a:t>
            </a:r>
            <a:endParaRPr lang="en-US" sz="2430" dirty="0"/>
          </a:p>
        </p:txBody>
      </p:sp>
      <p:sp>
        <p:nvSpPr>
          <p:cNvPr id="8" name="Text 6"/>
          <p:cNvSpPr/>
          <p:nvPr/>
        </p:nvSpPr>
        <p:spPr>
          <a:xfrm>
            <a:off x="1666280" y="3438882"/>
            <a:ext cx="5525572"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These errors occur during macro execution. Identify the error, review code logic, and check data validity.</a:t>
            </a:r>
            <a:endParaRPr lang="en-US" sz="1944" dirty="0"/>
          </a:p>
        </p:txBody>
      </p:sp>
      <p:sp>
        <p:nvSpPr>
          <p:cNvPr id="9" name="Shape 7"/>
          <p:cNvSpPr/>
          <p:nvPr/>
        </p:nvSpPr>
        <p:spPr>
          <a:xfrm>
            <a:off x="7438668" y="2905006"/>
            <a:ext cx="555427" cy="555427"/>
          </a:xfrm>
          <a:prstGeom prst="roundRect">
            <a:avLst>
              <a:gd name="adj" fmla="val 6668"/>
            </a:avLst>
          </a:prstGeom>
          <a:solidFill>
            <a:srgbClr val="F2EEEE"/>
          </a:solidFill>
          <a:ln/>
        </p:spPr>
        <p:txBody>
          <a:bodyPr/>
          <a:lstStyle/>
          <a:p>
            <a:endParaRPr lang="en-US"/>
          </a:p>
        </p:txBody>
      </p:sp>
      <p:sp>
        <p:nvSpPr>
          <p:cNvPr id="10" name="Text 8"/>
          <p:cNvSpPr/>
          <p:nvPr/>
        </p:nvSpPr>
        <p:spPr>
          <a:xfrm>
            <a:off x="7609523" y="2997518"/>
            <a:ext cx="213717"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2</a:t>
            </a:r>
            <a:endParaRPr lang="en-US" sz="2916" dirty="0"/>
          </a:p>
        </p:txBody>
      </p:sp>
      <p:sp>
        <p:nvSpPr>
          <p:cNvPr id="11" name="Text 9"/>
          <p:cNvSpPr/>
          <p:nvPr/>
        </p:nvSpPr>
        <p:spPr>
          <a:xfrm>
            <a:off x="8240911" y="2905006"/>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2. Debugging Tools</a:t>
            </a:r>
            <a:endParaRPr lang="en-US" sz="2430" dirty="0"/>
          </a:p>
        </p:txBody>
      </p:sp>
      <p:sp>
        <p:nvSpPr>
          <p:cNvPr id="12" name="Text 10"/>
          <p:cNvSpPr/>
          <p:nvPr/>
        </p:nvSpPr>
        <p:spPr>
          <a:xfrm>
            <a:off x="8240911" y="3438882"/>
            <a:ext cx="5525572"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Use the VBA debugger to step through code line by line, set breakpoints, and inspect variables.</a:t>
            </a:r>
            <a:endParaRPr lang="en-US" sz="1944" dirty="0"/>
          </a:p>
        </p:txBody>
      </p:sp>
      <p:sp>
        <p:nvSpPr>
          <p:cNvPr id="13" name="Shape 11"/>
          <p:cNvSpPr/>
          <p:nvPr/>
        </p:nvSpPr>
        <p:spPr>
          <a:xfrm>
            <a:off x="864037" y="5148501"/>
            <a:ext cx="555427" cy="555427"/>
          </a:xfrm>
          <a:prstGeom prst="roundRect">
            <a:avLst>
              <a:gd name="adj" fmla="val 6668"/>
            </a:avLst>
          </a:prstGeom>
          <a:solidFill>
            <a:srgbClr val="F2EEEE"/>
          </a:solidFill>
          <a:ln/>
        </p:spPr>
        <p:txBody>
          <a:bodyPr/>
          <a:lstStyle/>
          <a:p>
            <a:endParaRPr lang="en-US"/>
          </a:p>
        </p:txBody>
      </p:sp>
      <p:sp>
        <p:nvSpPr>
          <p:cNvPr id="14" name="Text 12"/>
          <p:cNvSpPr/>
          <p:nvPr/>
        </p:nvSpPr>
        <p:spPr>
          <a:xfrm>
            <a:off x="1030843" y="5241012"/>
            <a:ext cx="221813"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3</a:t>
            </a:r>
            <a:endParaRPr lang="en-US" sz="2916" dirty="0"/>
          </a:p>
        </p:txBody>
      </p:sp>
      <p:sp>
        <p:nvSpPr>
          <p:cNvPr id="15" name="Text 13"/>
          <p:cNvSpPr/>
          <p:nvPr/>
        </p:nvSpPr>
        <p:spPr>
          <a:xfrm>
            <a:off x="1666280" y="5148501"/>
            <a:ext cx="329946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3. Unexpected Results</a:t>
            </a:r>
            <a:endParaRPr lang="en-US" sz="2430" dirty="0"/>
          </a:p>
        </p:txBody>
      </p:sp>
      <p:sp>
        <p:nvSpPr>
          <p:cNvPr id="16" name="Text 14"/>
          <p:cNvSpPr/>
          <p:nvPr/>
        </p:nvSpPr>
        <p:spPr>
          <a:xfrm>
            <a:off x="1666280" y="5682377"/>
            <a:ext cx="5525572"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Test macros thoroughly with different data sets. Review code logic and ensure intended actions are performed.</a:t>
            </a:r>
            <a:endParaRPr lang="en-US" sz="1944" dirty="0"/>
          </a:p>
        </p:txBody>
      </p:sp>
      <p:sp>
        <p:nvSpPr>
          <p:cNvPr id="17" name="Shape 15"/>
          <p:cNvSpPr/>
          <p:nvPr/>
        </p:nvSpPr>
        <p:spPr>
          <a:xfrm>
            <a:off x="7438668" y="5148501"/>
            <a:ext cx="555427" cy="555427"/>
          </a:xfrm>
          <a:prstGeom prst="roundRect">
            <a:avLst>
              <a:gd name="adj" fmla="val 6668"/>
            </a:avLst>
          </a:prstGeom>
          <a:solidFill>
            <a:srgbClr val="F2EEEE"/>
          </a:solidFill>
          <a:ln/>
        </p:spPr>
        <p:txBody>
          <a:bodyPr/>
          <a:lstStyle/>
          <a:p>
            <a:endParaRPr lang="en-US"/>
          </a:p>
        </p:txBody>
      </p:sp>
      <p:sp>
        <p:nvSpPr>
          <p:cNvPr id="18" name="Text 16"/>
          <p:cNvSpPr/>
          <p:nvPr/>
        </p:nvSpPr>
        <p:spPr>
          <a:xfrm>
            <a:off x="7598212" y="5241012"/>
            <a:ext cx="236339" cy="370284"/>
          </a:xfrm>
          <a:prstGeom prst="rect">
            <a:avLst/>
          </a:prstGeom>
          <a:noFill/>
          <a:ln/>
        </p:spPr>
        <p:txBody>
          <a:bodyPr wrap="none" rtlCol="0" anchor="t"/>
          <a:lstStyle/>
          <a:p>
            <a:pPr marL="0" indent="0" algn="ctr">
              <a:lnSpc>
                <a:spcPts val="2916"/>
              </a:lnSpc>
              <a:buNone/>
            </a:pPr>
            <a:r>
              <a:rPr lang="en-US" sz="2916" b="1" dirty="0">
                <a:solidFill>
                  <a:srgbClr val="464646"/>
                </a:solidFill>
                <a:latin typeface="DM Sans" pitchFamily="34" charset="0"/>
                <a:ea typeface="DM Sans" pitchFamily="34" charset="-122"/>
                <a:cs typeface="DM Sans" pitchFamily="34" charset="-120"/>
              </a:rPr>
              <a:t>4</a:t>
            </a:r>
            <a:endParaRPr lang="en-US" sz="2916" dirty="0"/>
          </a:p>
        </p:txBody>
      </p:sp>
      <p:sp>
        <p:nvSpPr>
          <p:cNvPr id="19" name="Text 17"/>
          <p:cNvSpPr/>
          <p:nvPr/>
        </p:nvSpPr>
        <p:spPr>
          <a:xfrm>
            <a:off x="8240911" y="5148501"/>
            <a:ext cx="3086100" cy="385763"/>
          </a:xfrm>
          <a:prstGeom prst="rect">
            <a:avLst/>
          </a:prstGeom>
          <a:noFill/>
          <a:ln/>
        </p:spPr>
        <p:txBody>
          <a:bodyPr wrap="none" rtlCol="0" anchor="t"/>
          <a:lstStyle/>
          <a:p>
            <a:pPr marL="0" indent="0">
              <a:lnSpc>
                <a:spcPts val="3038"/>
              </a:lnSpc>
              <a:buNone/>
            </a:pPr>
            <a:r>
              <a:rPr lang="en-US" sz="2430" b="1" dirty="0">
                <a:solidFill>
                  <a:srgbClr val="464646"/>
                </a:solidFill>
                <a:latin typeface="DM Sans" pitchFamily="34" charset="0"/>
                <a:ea typeface="DM Sans" pitchFamily="34" charset="-122"/>
                <a:cs typeface="DM Sans" pitchFamily="34" charset="-120"/>
              </a:rPr>
              <a:t>4. Macro Security</a:t>
            </a:r>
            <a:endParaRPr lang="en-US" sz="2430" dirty="0"/>
          </a:p>
        </p:txBody>
      </p:sp>
      <p:sp>
        <p:nvSpPr>
          <p:cNvPr id="20" name="Text 18"/>
          <p:cNvSpPr/>
          <p:nvPr/>
        </p:nvSpPr>
        <p:spPr>
          <a:xfrm>
            <a:off x="8240911" y="5682377"/>
            <a:ext cx="5525572" cy="1185148"/>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Enable macro security settings to prevent malicious code execution. Update security software and enable digital signatures.</a:t>
            </a:r>
            <a:endParaRPr lang="en-US" sz="1944"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40700" y="851178"/>
            <a:ext cx="12948999" cy="1501378"/>
          </a:xfrm>
          <a:prstGeom prst="rect">
            <a:avLst/>
          </a:prstGeom>
          <a:noFill/>
          <a:ln/>
        </p:spPr>
        <p:txBody>
          <a:bodyPr wrap="square" rtlCol="0" anchor="t"/>
          <a:lstStyle/>
          <a:p>
            <a:pPr marL="0" indent="0">
              <a:lnSpc>
                <a:spcPts val="5911"/>
              </a:lnSpc>
              <a:buNone/>
            </a:pPr>
            <a:r>
              <a:rPr lang="en-US" sz="4729" b="1" dirty="0">
                <a:solidFill>
                  <a:srgbClr val="030303"/>
                </a:solidFill>
                <a:latin typeface="DM Sans" pitchFamily="34" charset="0"/>
                <a:ea typeface="DM Sans" pitchFamily="34" charset="-122"/>
                <a:cs typeface="DM Sans" pitchFamily="34" charset="-120"/>
              </a:rPr>
              <a:t>Resources for Learning More about Macros and VBA</a:t>
            </a:r>
            <a:endParaRPr lang="en-US" sz="4729" dirty="0"/>
          </a:p>
        </p:txBody>
      </p:sp>
      <p:sp>
        <p:nvSpPr>
          <p:cNvPr id="5" name="Shape 3"/>
          <p:cNvSpPr/>
          <p:nvPr/>
        </p:nvSpPr>
        <p:spPr>
          <a:xfrm>
            <a:off x="840700" y="2832973"/>
            <a:ext cx="6354485" cy="2152650"/>
          </a:xfrm>
          <a:prstGeom prst="roundRect">
            <a:avLst>
              <a:gd name="adj" fmla="val 1674"/>
            </a:avLst>
          </a:prstGeom>
          <a:solidFill>
            <a:srgbClr val="F2EEEE"/>
          </a:solidFill>
          <a:ln/>
        </p:spPr>
        <p:txBody>
          <a:bodyPr/>
          <a:lstStyle/>
          <a:p>
            <a:endParaRPr lang="en-US"/>
          </a:p>
        </p:txBody>
      </p:sp>
      <p:sp>
        <p:nvSpPr>
          <p:cNvPr id="6" name="Text 4"/>
          <p:cNvSpPr/>
          <p:nvPr/>
        </p:nvSpPr>
        <p:spPr>
          <a:xfrm>
            <a:off x="1080849" y="3073122"/>
            <a:ext cx="3002637" cy="375285"/>
          </a:xfrm>
          <a:prstGeom prst="rect">
            <a:avLst/>
          </a:prstGeom>
          <a:noFill/>
          <a:ln/>
        </p:spPr>
        <p:txBody>
          <a:bodyPr wrap="none" rtlCol="0" anchor="t"/>
          <a:lstStyle/>
          <a:p>
            <a:pPr marL="0" indent="0">
              <a:lnSpc>
                <a:spcPts val="2955"/>
              </a:lnSpc>
              <a:buNone/>
            </a:pPr>
            <a:r>
              <a:rPr lang="en-US" sz="2364" b="1" dirty="0">
                <a:solidFill>
                  <a:srgbClr val="464646"/>
                </a:solidFill>
                <a:latin typeface="DM Sans" pitchFamily="34" charset="0"/>
                <a:ea typeface="DM Sans" pitchFamily="34" charset="-122"/>
                <a:cs typeface="DM Sans" pitchFamily="34" charset="-120"/>
              </a:rPr>
              <a:t>Online Courses</a:t>
            </a:r>
            <a:endParaRPr lang="en-US" sz="2364" dirty="0"/>
          </a:p>
        </p:txBody>
      </p:sp>
      <p:sp>
        <p:nvSpPr>
          <p:cNvPr id="7" name="Text 5"/>
          <p:cNvSpPr/>
          <p:nvPr/>
        </p:nvSpPr>
        <p:spPr>
          <a:xfrm>
            <a:off x="1080849" y="3592473"/>
            <a:ext cx="5874187" cy="1153001"/>
          </a:xfrm>
          <a:prstGeom prst="rect">
            <a:avLst/>
          </a:prstGeom>
          <a:noFill/>
          <a:ln/>
        </p:spPr>
        <p:txBody>
          <a:bodyPr wrap="square" rtlCol="0" anchor="t"/>
          <a:lstStyle/>
          <a:p>
            <a:pPr marL="0" indent="0">
              <a:lnSpc>
                <a:spcPts val="3026"/>
              </a:lnSpc>
              <a:buNone/>
            </a:pPr>
            <a:r>
              <a:rPr lang="en-US" sz="1891" dirty="0">
                <a:solidFill>
                  <a:srgbClr val="464646"/>
                </a:solidFill>
                <a:latin typeface="Inter" pitchFamily="34" charset="0"/>
                <a:ea typeface="Inter" pitchFamily="34" charset="-122"/>
                <a:cs typeface="Inter" pitchFamily="34" charset="-120"/>
              </a:rPr>
              <a:t>Numerous websites and platforms offer comprehensive VBA courses, covering everything from the basics to advanced concepts.</a:t>
            </a:r>
            <a:endParaRPr lang="en-US" sz="1891" dirty="0"/>
          </a:p>
        </p:txBody>
      </p:sp>
      <p:sp>
        <p:nvSpPr>
          <p:cNvPr id="8" name="Shape 6"/>
          <p:cNvSpPr/>
          <p:nvPr/>
        </p:nvSpPr>
        <p:spPr>
          <a:xfrm>
            <a:off x="7435334" y="2832973"/>
            <a:ext cx="6354485" cy="2152650"/>
          </a:xfrm>
          <a:prstGeom prst="roundRect">
            <a:avLst>
              <a:gd name="adj" fmla="val 1674"/>
            </a:avLst>
          </a:prstGeom>
          <a:solidFill>
            <a:srgbClr val="F2EEEE"/>
          </a:solidFill>
          <a:ln/>
        </p:spPr>
        <p:txBody>
          <a:bodyPr/>
          <a:lstStyle/>
          <a:p>
            <a:endParaRPr lang="en-US"/>
          </a:p>
        </p:txBody>
      </p:sp>
      <p:sp>
        <p:nvSpPr>
          <p:cNvPr id="9" name="Text 7"/>
          <p:cNvSpPr/>
          <p:nvPr/>
        </p:nvSpPr>
        <p:spPr>
          <a:xfrm>
            <a:off x="7675483" y="3073122"/>
            <a:ext cx="3090743" cy="375285"/>
          </a:xfrm>
          <a:prstGeom prst="rect">
            <a:avLst/>
          </a:prstGeom>
          <a:noFill/>
          <a:ln/>
        </p:spPr>
        <p:txBody>
          <a:bodyPr wrap="none" rtlCol="0" anchor="t"/>
          <a:lstStyle/>
          <a:p>
            <a:pPr marL="0" indent="0">
              <a:lnSpc>
                <a:spcPts val="2955"/>
              </a:lnSpc>
              <a:buNone/>
            </a:pPr>
            <a:r>
              <a:rPr lang="en-US" sz="2364" b="1" dirty="0">
                <a:solidFill>
                  <a:srgbClr val="464646"/>
                </a:solidFill>
                <a:latin typeface="DM Sans" pitchFamily="34" charset="0"/>
                <a:ea typeface="DM Sans" pitchFamily="34" charset="-122"/>
                <a:cs typeface="DM Sans" pitchFamily="34" charset="-120"/>
              </a:rPr>
              <a:t>Excel Documentation</a:t>
            </a:r>
            <a:endParaRPr lang="en-US" sz="2364" dirty="0"/>
          </a:p>
        </p:txBody>
      </p:sp>
      <p:sp>
        <p:nvSpPr>
          <p:cNvPr id="10" name="Text 8"/>
          <p:cNvSpPr/>
          <p:nvPr/>
        </p:nvSpPr>
        <p:spPr>
          <a:xfrm>
            <a:off x="7675483" y="3592473"/>
            <a:ext cx="5874187" cy="1153001"/>
          </a:xfrm>
          <a:prstGeom prst="rect">
            <a:avLst/>
          </a:prstGeom>
          <a:noFill/>
          <a:ln/>
        </p:spPr>
        <p:txBody>
          <a:bodyPr wrap="square" rtlCol="0" anchor="t"/>
          <a:lstStyle/>
          <a:p>
            <a:pPr marL="0" indent="0">
              <a:lnSpc>
                <a:spcPts val="3026"/>
              </a:lnSpc>
              <a:buNone/>
            </a:pPr>
            <a:r>
              <a:rPr lang="en-US" sz="1891" dirty="0">
                <a:solidFill>
                  <a:srgbClr val="464646"/>
                </a:solidFill>
                <a:latin typeface="Inter" pitchFamily="34" charset="0"/>
                <a:ea typeface="Inter" pitchFamily="34" charset="-122"/>
                <a:cs typeface="Inter" pitchFamily="34" charset="-120"/>
              </a:rPr>
              <a:t>Microsoft provides extensive documentation and tutorials on VBA, covering functions, objects, and best practices.</a:t>
            </a:r>
            <a:endParaRPr lang="en-US" sz="1891" dirty="0"/>
          </a:p>
        </p:txBody>
      </p:sp>
      <p:sp>
        <p:nvSpPr>
          <p:cNvPr id="11" name="Shape 9"/>
          <p:cNvSpPr/>
          <p:nvPr/>
        </p:nvSpPr>
        <p:spPr>
          <a:xfrm>
            <a:off x="840700" y="5225772"/>
            <a:ext cx="6354485" cy="2152650"/>
          </a:xfrm>
          <a:prstGeom prst="roundRect">
            <a:avLst>
              <a:gd name="adj" fmla="val 1674"/>
            </a:avLst>
          </a:prstGeom>
          <a:solidFill>
            <a:srgbClr val="F2EEEE"/>
          </a:solidFill>
          <a:ln/>
        </p:spPr>
        <p:txBody>
          <a:bodyPr/>
          <a:lstStyle/>
          <a:p>
            <a:endParaRPr lang="en-US"/>
          </a:p>
        </p:txBody>
      </p:sp>
      <p:sp>
        <p:nvSpPr>
          <p:cNvPr id="12" name="Text 10"/>
          <p:cNvSpPr/>
          <p:nvPr/>
        </p:nvSpPr>
        <p:spPr>
          <a:xfrm>
            <a:off x="1080849" y="5465921"/>
            <a:ext cx="3002637" cy="375285"/>
          </a:xfrm>
          <a:prstGeom prst="rect">
            <a:avLst/>
          </a:prstGeom>
          <a:noFill/>
          <a:ln/>
        </p:spPr>
        <p:txBody>
          <a:bodyPr wrap="none" rtlCol="0" anchor="t"/>
          <a:lstStyle/>
          <a:p>
            <a:pPr marL="0" indent="0">
              <a:lnSpc>
                <a:spcPts val="2955"/>
              </a:lnSpc>
              <a:buNone/>
            </a:pPr>
            <a:r>
              <a:rPr lang="en-US" sz="2364" b="1" dirty="0">
                <a:solidFill>
                  <a:srgbClr val="464646"/>
                </a:solidFill>
                <a:latin typeface="DM Sans" pitchFamily="34" charset="0"/>
                <a:ea typeface="DM Sans" pitchFamily="34" charset="-122"/>
                <a:cs typeface="DM Sans" pitchFamily="34" charset="-120"/>
              </a:rPr>
              <a:t>Community Forums</a:t>
            </a:r>
            <a:endParaRPr lang="en-US" sz="2364" dirty="0"/>
          </a:p>
        </p:txBody>
      </p:sp>
      <p:sp>
        <p:nvSpPr>
          <p:cNvPr id="13" name="Text 11"/>
          <p:cNvSpPr/>
          <p:nvPr/>
        </p:nvSpPr>
        <p:spPr>
          <a:xfrm>
            <a:off x="1080849" y="5985272"/>
            <a:ext cx="5874187" cy="1153001"/>
          </a:xfrm>
          <a:prstGeom prst="rect">
            <a:avLst/>
          </a:prstGeom>
          <a:noFill/>
          <a:ln/>
        </p:spPr>
        <p:txBody>
          <a:bodyPr wrap="square" rtlCol="0" anchor="t"/>
          <a:lstStyle/>
          <a:p>
            <a:pPr marL="0" indent="0">
              <a:lnSpc>
                <a:spcPts val="3026"/>
              </a:lnSpc>
              <a:buNone/>
            </a:pPr>
            <a:r>
              <a:rPr lang="en-US" sz="1891" dirty="0">
                <a:solidFill>
                  <a:srgbClr val="464646"/>
                </a:solidFill>
                <a:latin typeface="Inter" pitchFamily="34" charset="0"/>
                <a:ea typeface="Inter" pitchFamily="34" charset="-122"/>
                <a:cs typeface="Inter" pitchFamily="34" charset="-120"/>
              </a:rPr>
              <a:t>Online forums dedicated to Excel and VBA offer a platform for asking questions, seeking help, and sharing knowledge.</a:t>
            </a:r>
            <a:endParaRPr lang="en-US" sz="1891" dirty="0"/>
          </a:p>
        </p:txBody>
      </p:sp>
      <p:sp>
        <p:nvSpPr>
          <p:cNvPr id="14" name="Shape 12"/>
          <p:cNvSpPr/>
          <p:nvPr/>
        </p:nvSpPr>
        <p:spPr>
          <a:xfrm>
            <a:off x="7435334" y="5225772"/>
            <a:ext cx="6354485" cy="2152650"/>
          </a:xfrm>
          <a:prstGeom prst="roundRect">
            <a:avLst>
              <a:gd name="adj" fmla="val 1674"/>
            </a:avLst>
          </a:prstGeom>
          <a:solidFill>
            <a:srgbClr val="F2EEEE"/>
          </a:solidFill>
          <a:ln/>
        </p:spPr>
        <p:txBody>
          <a:bodyPr/>
          <a:lstStyle/>
          <a:p>
            <a:endParaRPr lang="en-US"/>
          </a:p>
        </p:txBody>
      </p:sp>
      <p:sp>
        <p:nvSpPr>
          <p:cNvPr id="15" name="Text 13"/>
          <p:cNvSpPr/>
          <p:nvPr/>
        </p:nvSpPr>
        <p:spPr>
          <a:xfrm>
            <a:off x="7675483" y="5465921"/>
            <a:ext cx="3002637" cy="375285"/>
          </a:xfrm>
          <a:prstGeom prst="rect">
            <a:avLst/>
          </a:prstGeom>
          <a:noFill/>
          <a:ln/>
        </p:spPr>
        <p:txBody>
          <a:bodyPr wrap="none" rtlCol="0" anchor="t"/>
          <a:lstStyle/>
          <a:p>
            <a:pPr marL="0" indent="0">
              <a:lnSpc>
                <a:spcPts val="2955"/>
              </a:lnSpc>
              <a:buNone/>
            </a:pPr>
            <a:r>
              <a:rPr lang="en-US" sz="2364" b="1" dirty="0">
                <a:solidFill>
                  <a:srgbClr val="464646"/>
                </a:solidFill>
                <a:latin typeface="DM Sans" pitchFamily="34" charset="0"/>
                <a:ea typeface="DM Sans" pitchFamily="34" charset="-122"/>
                <a:cs typeface="DM Sans" pitchFamily="34" charset="-120"/>
              </a:rPr>
              <a:t>Books and eBooks</a:t>
            </a:r>
            <a:endParaRPr lang="en-US" sz="2364" dirty="0"/>
          </a:p>
        </p:txBody>
      </p:sp>
      <p:sp>
        <p:nvSpPr>
          <p:cNvPr id="16" name="Text 14"/>
          <p:cNvSpPr/>
          <p:nvPr/>
        </p:nvSpPr>
        <p:spPr>
          <a:xfrm>
            <a:off x="7675483" y="5985272"/>
            <a:ext cx="5874187" cy="1153001"/>
          </a:xfrm>
          <a:prstGeom prst="rect">
            <a:avLst/>
          </a:prstGeom>
          <a:noFill/>
          <a:ln/>
        </p:spPr>
        <p:txBody>
          <a:bodyPr wrap="square" rtlCol="0" anchor="t"/>
          <a:lstStyle/>
          <a:p>
            <a:pPr marL="0" indent="0">
              <a:lnSpc>
                <a:spcPts val="3026"/>
              </a:lnSpc>
              <a:buNone/>
            </a:pPr>
            <a:r>
              <a:rPr lang="en-US" sz="1891" dirty="0">
                <a:solidFill>
                  <a:srgbClr val="464646"/>
                </a:solidFill>
                <a:latin typeface="Inter" pitchFamily="34" charset="0"/>
                <a:ea typeface="Inter" pitchFamily="34" charset="-122"/>
                <a:cs typeface="Inter" pitchFamily="34" charset="-120"/>
              </a:rPr>
              <a:t>Many books and eBooks provide in-depth explanations of VBA concepts, along with practical examples and case studies.</a:t>
            </a:r>
            <a:endParaRPr lang="en-US" sz="189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1993106"/>
            <a:ext cx="8033147" cy="771525"/>
          </a:xfrm>
          <a:prstGeom prst="rect">
            <a:avLst/>
          </a:prstGeom>
          <a:noFill/>
          <a:ln/>
        </p:spPr>
        <p:txBody>
          <a:bodyPr wrap="none" rtlCol="0" anchor="t"/>
          <a:lstStyle/>
          <a:p>
            <a:pPr marL="0" indent="0">
              <a:lnSpc>
                <a:spcPts val="6075"/>
              </a:lnSpc>
              <a:buNone/>
            </a:pPr>
            <a:r>
              <a:rPr lang="en-US" sz="4860" b="1" dirty="0">
                <a:solidFill>
                  <a:srgbClr val="030303"/>
                </a:solidFill>
                <a:latin typeface="DM Sans" pitchFamily="34" charset="0"/>
                <a:ea typeface="DM Sans" pitchFamily="34" charset="-122"/>
                <a:cs typeface="DM Sans" pitchFamily="34" charset="-120"/>
              </a:rPr>
              <a:t>What are Macros and VBA?</a:t>
            </a:r>
            <a:endParaRPr lang="en-US" sz="4860" dirty="0"/>
          </a:p>
        </p:txBody>
      </p:sp>
      <p:pic>
        <p:nvPicPr>
          <p:cNvPr id="5" name="Image 0" descr="preencoded.png"/>
          <p:cNvPicPr>
            <a:picLocks noChangeAspect="1"/>
          </p:cNvPicPr>
          <p:nvPr/>
        </p:nvPicPr>
        <p:blipFill>
          <a:blip r:embed="rId3"/>
          <a:stretch>
            <a:fillRect/>
          </a:stretch>
        </p:blipFill>
        <p:spPr>
          <a:xfrm>
            <a:off x="864037" y="3258383"/>
            <a:ext cx="617220" cy="617220"/>
          </a:xfrm>
          <a:prstGeom prst="rect">
            <a:avLst/>
          </a:prstGeom>
        </p:spPr>
      </p:pic>
      <p:sp>
        <p:nvSpPr>
          <p:cNvPr id="6" name="Text 3"/>
          <p:cNvSpPr/>
          <p:nvPr/>
        </p:nvSpPr>
        <p:spPr>
          <a:xfrm>
            <a:off x="864037" y="4122420"/>
            <a:ext cx="3086100"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Macros</a:t>
            </a:r>
            <a:endParaRPr lang="en-US" sz="2430" dirty="0"/>
          </a:p>
        </p:txBody>
      </p:sp>
      <p:sp>
        <p:nvSpPr>
          <p:cNvPr id="7" name="Text 4"/>
          <p:cNvSpPr/>
          <p:nvPr/>
        </p:nvSpPr>
        <p:spPr>
          <a:xfrm>
            <a:off x="864037" y="4656296"/>
            <a:ext cx="6266021" cy="158019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Macros are a set of recorded actions in Excel that automate repetitive tasks. These can be simple tasks like formatting cells or more complex tasks like generating reports.</a:t>
            </a:r>
            <a:endParaRPr lang="en-US" sz="1944" dirty="0"/>
          </a:p>
        </p:txBody>
      </p:sp>
      <p:pic>
        <p:nvPicPr>
          <p:cNvPr id="8" name="Image 1" descr="preencoded.png"/>
          <p:cNvPicPr>
            <a:picLocks noChangeAspect="1"/>
          </p:cNvPicPr>
          <p:nvPr/>
        </p:nvPicPr>
        <p:blipFill>
          <a:blip r:embed="rId4"/>
          <a:stretch>
            <a:fillRect/>
          </a:stretch>
        </p:blipFill>
        <p:spPr>
          <a:xfrm>
            <a:off x="7500342" y="3258383"/>
            <a:ext cx="617220" cy="617220"/>
          </a:xfrm>
          <a:prstGeom prst="rect">
            <a:avLst/>
          </a:prstGeom>
        </p:spPr>
      </p:pic>
      <p:sp>
        <p:nvSpPr>
          <p:cNvPr id="9" name="Text 5"/>
          <p:cNvSpPr/>
          <p:nvPr/>
        </p:nvSpPr>
        <p:spPr>
          <a:xfrm>
            <a:off x="7500342" y="4122420"/>
            <a:ext cx="3086100" cy="385763"/>
          </a:xfrm>
          <a:prstGeom prst="rect">
            <a:avLst/>
          </a:prstGeom>
          <a:noFill/>
          <a:ln/>
        </p:spPr>
        <p:txBody>
          <a:bodyPr wrap="none" rtlCol="0" anchor="t"/>
          <a:lstStyle/>
          <a:p>
            <a:pPr marL="0" indent="0" algn="l">
              <a:lnSpc>
                <a:spcPts val="3038"/>
              </a:lnSpc>
              <a:buNone/>
            </a:pPr>
            <a:r>
              <a:rPr lang="en-US" sz="2430" b="1" dirty="0">
                <a:solidFill>
                  <a:srgbClr val="464646"/>
                </a:solidFill>
                <a:latin typeface="DM Sans" pitchFamily="34" charset="0"/>
                <a:ea typeface="DM Sans" pitchFamily="34" charset="-122"/>
                <a:cs typeface="DM Sans" pitchFamily="34" charset="-120"/>
              </a:rPr>
              <a:t>VBA</a:t>
            </a:r>
            <a:endParaRPr lang="en-US" sz="2430" dirty="0"/>
          </a:p>
        </p:txBody>
      </p:sp>
      <p:sp>
        <p:nvSpPr>
          <p:cNvPr id="10" name="Text 6"/>
          <p:cNvSpPr/>
          <p:nvPr/>
        </p:nvSpPr>
        <p:spPr>
          <a:xfrm>
            <a:off x="7500342" y="4656296"/>
            <a:ext cx="6266021" cy="1580198"/>
          </a:xfrm>
          <a:prstGeom prst="rect">
            <a:avLst/>
          </a:prstGeom>
          <a:noFill/>
          <a:ln/>
        </p:spPr>
        <p:txBody>
          <a:bodyPr wrap="square" rtlCol="0" anchor="t"/>
          <a:lstStyle/>
          <a:p>
            <a:pPr marL="0" indent="0" algn="l">
              <a:lnSpc>
                <a:spcPts val="3110"/>
              </a:lnSpc>
              <a:buNone/>
            </a:pPr>
            <a:r>
              <a:rPr lang="en-US" sz="1944" dirty="0">
                <a:solidFill>
                  <a:srgbClr val="464646"/>
                </a:solidFill>
                <a:latin typeface="Inter" pitchFamily="34" charset="0"/>
                <a:ea typeface="Inter" pitchFamily="34" charset="-122"/>
                <a:cs typeface="Inter" pitchFamily="34" charset="-120"/>
              </a:rPr>
              <a:t>Visual Basic for Applications (VBA) is a programming language used to create and customize macros. It allows you to write code that controls Excel and perform various actions.</a:t>
            </a:r>
            <a:endParaRPr lang="en-US" sz="1944"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864037" y="2468404"/>
            <a:ext cx="11038284" cy="1064657"/>
          </a:xfrm>
          <a:prstGeom prst="rect">
            <a:avLst/>
          </a:prstGeom>
          <a:noFill/>
          <a:ln/>
        </p:spPr>
        <p:txBody>
          <a:bodyPr wrap="none" rtlCol="0" anchor="t"/>
          <a:lstStyle/>
          <a:p>
            <a:pPr marL="0" indent="0">
              <a:lnSpc>
                <a:spcPts val="8384"/>
              </a:lnSpc>
              <a:buNone/>
            </a:pPr>
            <a:r>
              <a:rPr lang="en-US" sz="6707" b="1" dirty="0">
                <a:solidFill>
                  <a:srgbClr val="030303"/>
                </a:solidFill>
                <a:latin typeface="DM Sans" pitchFamily="34" charset="0"/>
                <a:ea typeface="DM Sans" pitchFamily="34" charset="-122"/>
                <a:cs typeface="DM Sans" pitchFamily="34" charset="-120"/>
              </a:rPr>
              <a:t>Conclusion and Next Steps</a:t>
            </a:r>
            <a:endParaRPr lang="en-US" sz="6707" dirty="0"/>
          </a:p>
        </p:txBody>
      </p:sp>
      <p:sp>
        <p:nvSpPr>
          <p:cNvPr id="5" name="Text 3"/>
          <p:cNvSpPr/>
          <p:nvPr/>
        </p:nvSpPr>
        <p:spPr>
          <a:xfrm>
            <a:off x="864037" y="3903345"/>
            <a:ext cx="12902327"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By learning Macros and VBA, you can automate tasks, enhance efficiency, and create powerful custom solutions for your Excel work.</a:t>
            </a:r>
            <a:endParaRPr lang="en-US" sz="1944" dirty="0"/>
          </a:p>
        </p:txBody>
      </p:sp>
      <p:sp>
        <p:nvSpPr>
          <p:cNvPr id="6" name="Text 4"/>
          <p:cNvSpPr/>
          <p:nvPr/>
        </p:nvSpPr>
        <p:spPr>
          <a:xfrm>
            <a:off x="864037" y="4971098"/>
            <a:ext cx="12902327" cy="790099"/>
          </a:xfrm>
          <a:prstGeom prst="rect">
            <a:avLst/>
          </a:prstGeom>
          <a:noFill/>
          <a:ln/>
        </p:spPr>
        <p:txBody>
          <a:bodyPr wrap="square" rtlCol="0" anchor="t"/>
          <a:lstStyle/>
          <a:p>
            <a:pPr marL="0" indent="0">
              <a:lnSpc>
                <a:spcPts val="3110"/>
              </a:lnSpc>
              <a:buNone/>
            </a:pPr>
            <a:r>
              <a:rPr lang="en-US" sz="1944" dirty="0">
                <a:solidFill>
                  <a:srgbClr val="464646"/>
                </a:solidFill>
                <a:latin typeface="Inter" pitchFamily="34" charset="0"/>
                <a:ea typeface="Inter" pitchFamily="34" charset="-122"/>
                <a:cs typeface="Inter" pitchFamily="34" charset="-120"/>
              </a:rPr>
              <a:t>Continue exploring the world of Excel automation by experimenting with different macro techniques, exploring advanced VBA concepts, and utilizing online resources to further your expertise.</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86869"/>
          </a:xfrm>
          <a:prstGeom prst="rect">
            <a:avLst/>
          </a:prstGeom>
          <a:solidFill>
            <a:srgbClr val="FFFFFF"/>
          </a:solidFill>
          <a:ln/>
        </p:spPr>
        <p:txBody>
          <a:bodyPr/>
          <a:lstStyle/>
          <a:p>
            <a:endParaRPr lang="en-US"/>
          </a:p>
        </p:txBody>
      </p:sp>
      <p:sp>
        <p:nvSpPr>
          <p:cNvPr id="4" name="Text 2"/>
          <p:cNvSpPr/>
          <p:nvPr/>
        </p:nvSpPr>
        <p:spPr>
          <a:xfrm>
            <a:off x="842963" y="662345"/>
            <a:ext cx="9721572" cy="752713"/>
          </a:xfrm>
          <a:prstGeom prst="rect">
            <a:avLst/>
          </a:prstGeom>
          <a:noFill/>
          <a:ln/>
        </p:spPr>
        <p:txBody>
          <a:bodyPr wrap="none" rtlCol="0" anchor="t"/>
          <a:lstStyle/>
          <a:p>
            <a:pPr marL="0" indent="0">
              <a:lnSpc>
                <a:spcPts val="5927"/>
              </a:lnSpc>
              <a:buNone/>
            </a:pPr>
            <a:r>
              <a:rPr lang="en-US" sz="4741" b="1" dirty="0">
                <a:solidFill>
                  <a:srgbClr val="030303"/>
                </a:solidFill>
                <a:latin typeface="DM Sans" pitchFamily="34" charset="0"/>
                <a:ea typeface="DM Sans" pitchFamily="34" charset="-122"/>
                <a:cs typeface="DM Sans" pitchFamily="34" charset="-120"/>
              </a:rPr>
              <a:t>Benefits of using Macros and VBA</a:t>
            </a:r>
            <a:endParaRPr lang="en-US" sz="4741" dirty="0"/>
          </a:p>
        </p:txBody>
      </p:sp>
      <p:pic>
        <p:nvPicPr>
          <p:cNvPr id="5" name="Image 0" descr="preencoded.png"/>
          <p:cNvPicPr>
            <a:picLocks noChangeAspect="1"/>
          </p:cNvPicPr>
          <p:nvPr/>
        </p:nvPicPr>
        <p:blipFill>
          <a:blip r:embed="rId3"/>
          <a:stretch>
            <a:fillRect/>
          </a:stretch>
        </p:blipFill>
        <p:spPr>
          <a:xfrm>
            <a:off x="842963" y="1896785"/>
            <a:ext cx="2965133" cy="1832491"/>
          </a:xfrm>
          <a:prstGeom prst="rect">
            <a:avLst/>
          </a:prstGeom>
        </p:spPr>
      </p:pic>
      <p:sp>
        <p:nvSpPr>
          <p:cNvPr id="6" name="Text 3"/>
          <p:cNvSpPr/>
          <p:nvPr/>
        </p:nvSpPr>
        <p:spPr>
          <a:xfrm>
            <a:off x="842963" y="4030266"/>
            <a:ext cx="2965133" cy="376357"/>
          </a:xfrm>
          <a:prstGeom prst="rect">
            <a:avLst/>
          </a:prstGeom>
          <a:noFill/>
          <a:ln/>
        </p:spPr>
        <p:txBody>
          <a:bodyPr wrap="none" rtlCol="0" anchor="t"/>
          <a:lstStyle/>
          <a:p>
            <a:pPr marL="0" indent="0" algn="l">
              <a:lnSpc>
                <a:spcPts val="2963"/>
              </a:lnSpc>
              <a:buNone/>
            </a:pPr>
            <a:r>
              <a:rPr lang="en-US" sz="2371" b="1" dirty="0">
                <a:solidFill>
                  <a:srgbClr val="464646"/>
                </a:solidFill>
                <a:latin typeface="DM Sans" pitchFamily="34" charset="0"/>
                <a:ea typeface="DM Sans" pitchFamily="34" charset="-122"/>
                <a:cs typeface="DM Sans" pitchFamily="34" charset="-120"/>
              </a:rPr>
              <a:t>Increased Efficiency</a:t>
            </a:r>
            <a:endParaRPr lang="en-US" sz="2371" dirty="0"/>
          </a:p>
        </p:txBody>
      </p:sp>
      <p:sp>
        <p:nvSpPr>
          <p:cNvPr id="7" name="Text 4"/>
          <p:cNvSpPr/>
          <p:nvPr/>
        </p:nvSpPr>
        <p:spPr>
          <a:xfrm>
            <a:off x="842963" y="4551045"/>
            <a:ext cx="2965133" cy="2311718"/>
          </a:xfrm>
          <a:prstGeom prst="rect">
            <a:avLst/>
          </a:prstGeom>
          <a:noFill/>
          <a:ln/>
        </p:spPr>
        <p:txBody>
          <a:bodyPr wrap="square" rtlCol="0" anchor="t"/>
          <a:lstStyle/>
          <a:p>
            <a:pPr marL="0" indent="0" algn="l">
              <a:lnSpc>
                <a:spcPts val="3035"/>
              </a:lnSpc>
              <a:buNone/>
            </a:pPr>
            <a:r>
              <a:rPr lang="en-US" sz="1897" dirty="0">
                <a:solidFill>
                  <a:srgbClr val="464646"/>
                </a:solidFill>
                <a:latin typeface="Inter" pitchFamily="34" charset="0"/>
                <a:ea typeface="Inter" pitchFamily="34" charset="-122"/>
                <a:cs typeface="Inter" pitchFamily="34" charset="-120"/>
              </a:rPr>
              <a:t>Macros automate repetitive tasks, saving you time and effort. You can complete tasks faster and with fewer errors.</a:t>
            </a:r>
            <a:endParaRPr lang="en-US" sz="1897" dirty="0"/>
          </a:p>
        </p:txBody>
      </p:sp>
      <p:pic>
        <p:nvPicPr>
          <p:cNvPr id="8" name="Image 1" descr="preencoded.png"/>
          <p:cNvPicPr>
            <a:picLocks noChangeAspect="1"/>
          </p:cNvPicPr>
          <p:nvPr/>
        </p:nvPicPr>
        <p:blipFill>
          <a:blip r:embed="rId4"/>
          <a:stretch>
            <a:fillRect/>
          </a:stretch>
        </p:blipFill>
        <p:spPr>
          <a:xfrm>
            <a:off x="4169331" y="1896785"/>
            <a:ext cx="2965252" cy="1832610"/>
          </a:xfrm>
          <a:prstGeom prst="rect">
            <a:avLst/>
          </a:prstGeom>
        </p:spPr>
      </p:pic>
      <p:sp>
        <p:nvSpPr>
          <p:cNvPr id="9" name="Text 5"/>
          <p:cNvSpPr/>
          <p:nvPr/>
        </p:nvSpPr>
        <p:spPr>
          <a:xfrm>
            <a:off x="4169331" y="4030385"/>
            <a:ext cx="2965252" cy="752713"/>
          </a:xfrm>
          <a:prstGeom prst="rect">
            <a:avLst/>
          </a:prstGeom>
          <a:noFill/>
          <a:ln/>
        </p:spPr>
        <p:txBody>
          <a:bodyPr wrap="square" rtlCol="0" anchor="t"/>
          <a:lstStyle/>
          <a:p>
            <a:pPr marL="0" indent="0" algn="l">
              <a:lnSpc>
                <a:spcPts val="2963"/>
              </a:lnSpc>
              <a:buNone/>
            </a:pPr>
            <a:r>
              <a:rPr lang="en-US" sz="2371" b="1" dirty="0">
                <a:solidFill>
                  <a:srgbClr val="464646"/>
                </a:solidFill>
                <a:latin typeface="DM Sans" pitchFamily="34" charset="0"/>
                <a:ea typeface="DM Sans" pitchFamily="34" charset="-122"/>
                <a:cs typeface="DM Sans" pitchFamily="34" charset="-120"/>
              </a:rPr>
              <a:t>Enhanced Productivity</a:t>
            </a:r>
            <a:endParaRPr lang="en-US" sz="2371" dirty="0"/>
          </a:p>
        </p:txBody>
      </p:sp>
      <p:sp>
        <p:nvSpPr>
          <p:cNvPr id="10" name="Text 6"/>
          <p:cNvSpPr/>
          <p:nvPr/>
        </p:nvSpPr>
        <p:spPr>
          <a:xfrm>
            <a:off x="4169331" y="4927521"/>
            <a:ext cx="2965252" cy="2697004"/>
          </a:xfrm>
          <a:prstGeom prst="rect">
            <a:avLst/>
          </a:prstGeom>
          <a:noFill/>
          <a:ln/>
        </p:spPr>
        <p:txBody>
          <a:bodyPr wrap="square" rtlCol="0" anchor="t"/>
          <a:lstStyle/>
          <a:p>
            <a:pPr marL="0" indent="0" algn="l">
              <a:lnSpc>
                <a:spcPts val="3035"/>
              </a:lnSpc>
              <a:buNone/>
            </a:pPr>
            <a:r>
              <a:rPr lang="en-US" sz="1897" dirty="0">
                <a:solidFill>
                  <a:srgbClr val="464646"/>
                </a:solidFill>
                <a:latin typeface="Inter" pitchFamily="34" charset="0"/>
                <a:ea typeface="Inter" pitchFamily="34" charset="-122"/>
                <a:cs typeface="Inter" pitchFamily="34" charset="-120"/>
              </a:rPr>
              <a:t>Macros allow you to perform complex calculations and data manipulations easily, boosting your productivity and accuracy.</a:t>
            </a:r>
            <a:endParaRPr lang="en-US" sz="1897" dirty="0"/>
          </a:p>
        </p:txBody>
      </p:sp>
      <p:pic>
        <p:nvPicPr>
          <p:cNvPr id="11" name="Image 2" descr="preencoded.png"/>
          <p:cNvPicPr>
            <a:picLocks noChangeAspect="1"/>
          </p:cNvPicPr>
          <p:nvPr/>
        </p:nvPicPr>
        <p:blipFill>
          <a:blip r:embed="rId5"/>
          <a:stretch>
            <a:fillRect/>
          </a:stretch>
        </p:blipFill>
        <p:spPr>
          <a:xfrm>
            <a:off x="7495818" y="1896785"/>
            <a:ext cx="2965133" cy="1832491"/>
          </a:xfrm>
          <a:prstGeom prst="rect">
            <a:avLst/>
          </a:prstGeom>
        </p:spPr>
      </p:pic>
      <p:sp>
        <p:nvSpPr>
          <p:cNvPr id="12" name="Text 7"/>
          <p:cNvSpPr/>
          <p:nvPr/>
        </p:nvSpPr>
        <p:spPr>
          <a:xfrm>
            <a:off x="7495818" y="4030266"/>
            <a:ext cx="2965133" cy="752713"/>
          </a:xfrm>
          <a:prstGeom prst="rect">
            <a:avLst/>
          </a:prstGeom>
          <a:noFill/>
          <a:ln/>
        </p:spPr>
        <p:txBody>
          <a:bodyPr wrap="square" rtlCol="0" anchor="t"/>
          <a:lstStyle/>
          <a:p>
            <a:pPr marL="0" indent="0" algn="l">
              <a:lnSpc>
                <a:spcPts val="2963"/>
              </a:lnSpc>
              <a:buNone/>
            </a:pPr>
            <a:r>
              <a:rPr lang="en-US" sz="2371" b="1" dirty="0">
                <a:solidFill>
                  <a:srgbClr val="464646"/>
                </a:solidFill>
                <a:latin typeface="DM Sans" pitchFamily="34" charset="0"/>
                <a:ea typeface="DM Sans" pitchFamily="34" charset="-122"/>
                <a:cs typeface="DM Sans" pitchFamily="34" charset="-120"/>
              </a:rPr>
              <a:t>Improved Data Analysis</a:t>
            </a:r>
            <a:endParaRPr lang="en-US" sz="2371" dirty="0"/>
          </a:p>
        </p:txBody>
      </p:sp>
      <p:sp>
        <p:nvSpPr>
          <p:cNvPr id="13" name="Text 8"/>
          <p:cNvSpPr/>
          <p:nvPr/>
        </p:nvSpPr>
        <p:spPr>
          <a:xfrm>
            <a:off x="7495818" y="4927402"/>
            <a:ext cx="2965133" cy="2311718"/>
          </a:xfrm>
          <a:prstGeom prst="rect">
            <a:avLst/>
          </a:prstGeom>
          <a:noFill/>
          <a:ln/>
        </p:spPr>
        <p:txBody>
          <a:bodyPr wrap="square" rtlCol="0" anchor="t"/>
          <a:lstStyle/>
          <a:p>
            <a:pPr marL="0" indent="0" algn="l">
              <a:lnSpc>
                <a:spcPts val="3035"/>
              </a:lnSpc>
              <a:buNone/>
            </a:pPr>
            <a:r>
              <a:rPr lang="en-US" sz="1897" dirty="0">
                <a:solidFill>
                  <a:srgbClr val="464646"/>
                </a:solidFill>
                <a:latin typeface="Inter" pitchFamily="34" charset="0"/>
                <a:ea typeface="Inter" pitchFamily="34" charset="-122"/>
                <a:cs typeface="Inter" pitchFamily="34" charset="-120"/>
              </a:rPr>
              <a:t>Macros enable sophisticated data analysis by automating complex calculations and visualizations, leading to better insights.</a:t>
            </a:r>
            <a:endParaRPr lang="en-US" sz="1897" dirty="0"/>
          </a:p>
        </p:txBody>
      </p:sp>
      <p:pic>
        <p:nvPicPr>
          <p:cNvPr id="14" name="Image 3" descr="preencoded.png"/>
          <p:cNvPicPr>
            <a:picLocks noChangeAspect="1"/>
          </p:cNvPicPr>
          <p:nvPr/>
        </p:nvPicPr>
        <p:blipFill>
          <a:blip r:embed="rId6"/>
          <a:stretch>
            <a:fillRect/>
          </a:stretch>
        </p:blipFill>
        <p:spPr>
          <a:xfrm>
            <a:off x="10822186" y="1896785"/>
            <a:ext cx="2965252" cy="1832610"/>
          </a:xfrm>
          <a:prstGeom prst="rect">
            <a:avLst/>
          </a:prstGeom>
        </p:spPr>
      </p:pic>
      <p:sp>
        <p:nvSpPr>
          <p:cNvPr id="15" name="Text 9"/>
          <p:cNvSpPr/>
          <p:nvPr/>
        </p:nvSpPr>
        <p:spPr>
          <a:xfrm>
            <a:off x="10822186" y="4030385"/>
            <a:ext cx="2965252" cy="376357"/>
          </a:xfrm>
          <a:prstGeom prst="rect">
            <a:avLst/>
          </a:prstGeom>
          <a:noFill/>
          <a:ln/>
        </p:spPr>
        <p:txBody>
          <a:bodyPr wrap="none" rtlCol="0" anchor="t"/>
          <a:lstStyle/>
          <a:p>
            <a:pPr marL="0" indent="0" algn="l">
              <a:lnSpc>
                <a:spcPts val="2963"/>
              </a:lnSpc>
              <a:buNone/>
            </a:pPr>
            <a:r>
              <a:rPr lang="en-US" sz="2371" b="1" dirty="0">
                <a:solidFill>
                  <a:srgbClr val="464646"/>
                </a:solidFill>
                <a:latin typeface="DM Sans" pitchFamily="34" charset="0"/>
                <a:ea typeface="DM Sans" pitchFamily="34" charset="-122"/>
                <a:cs typeface="DM Sans" pitchFamily="34" charset="-120"/>
              </a:rPr>
              <a:t>Greater Accuracy</a:t>
            </a:r>
            <a:endParaRPr lang="en-US" sz="2371" dirty="0"/>
          </a:p>
        </p:txBody>
      </p:sp>
      <p:sp>
        <p:nvSpPr>
          <p:cNvPr id="16" name="Text 10"/>
          <p:cNvSpPr/>
          <p:nvPr/>
        </p:nvSpPr>
        <p:spPr>
          <a:xfrm>
            <a:off x="10822186" y="4551164"/>
            <a:ext cx="2965252" cy="2311718"/>
          </a:xfrm>
          <a:prstGeom prst="rect">
            <a:avLst/>
          </a:prstGeom>
          <a:noFill/>
          <a:ln/>
        </p:spPr>
        <p:txBody>
          <a:bodyPr wrap="square" rtlCol="0" anchor="t"/>
          <a:lstStyle/>
          <a:p>
            <a:pPr marL="0" indent="0" algn="l">
              <a:lnSpc>
                <a:spcPts val="3035"/>
              </a:lnSpc>
              <a:buNone/>
            </a:pPr>
            <a:r>
              <a:rPr lang="en-US" sz="1897" dirty="0">
                <a:solidFill>
                  <a:srgbClr val="464646"/>
                </a:solidFill>
                <a:latin typeface="Inter" pitchFamily="34" charset="0"/>
                <a:ea typeface="Inter" pitchFamily="34" charset="-122"/>
                <a:cs typeface="Inter" pitchFamily="34" charset="-120"/>
              </a:rPr>
              <a:t>Macros reduce the risk of human error by automating repetitive tasks, leading to more reliable and accurate results.</a:t>
            </a:r>
            <a:endParaRPr lang="en-US" sz="189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97084" y="1199793"/>
            <a:ext cx="6890266" cy="634603"/>
          </a:xfrm>
          <a:prstGeom prst="rect">
            <a:avLst/>
          </a:prstGeom>
          <a:noFill/>
          <a:ln/>
        </p:spPr>
        <p:txBody>
          <a:bodyPr wrap="none" rtlCol="0" anchor="t"/>
          <a:lstStyle/>
          <a:p>
            <a:pPr marL="0" indent="0">
              <a:lnSpc>
                <a:spcPts val="4997"/>
              </a:lnSpc>
              <a:buNone/>
            </a:pPr>
            <a:r>
              <a:rPr lang="en-US" sz="3998" b="1" dirty="0">
                <a:solidFill>
                  <a:srgbClr val="030303"/>
                </a:solidFill>
                <a:latin typeface="DM Sans" pitchFamily="34" charset="0"/>
                <a:ea typeface="DM Sans" pitchFamily="34" charset="-122"/>
                <a:cs typeface="DM Sans" pitchFamily="34" charset="-120"/>
              </a:rPr>
              <a:t>Getting started with Macros</a:t>
            </a:r>
            <a:endParaRPr lang="en-US" sz="3998" dirty="0"/>
          </a:p>
        </p:txBody>
      </p:sp>
      <p:sp>
        <p:nvSpPr>
          <p:cNvPr id="6" name="Shape 3"/>
          <p:cNvSpPr/>
          <p:nvPr/>
        </p:nvSpPr>
        <p:spPr>
          <a:xfrm>
            <a:off x="6490216" y="2138958"/>
            <a:ext cx="22860" cy="4890849"/>
          </a:xfrm>
          <a:prstGeom prst="roundRect">
            <a:avLst>
              <a:gd name="adj" fmla="val 133252"/>
            </a:avLst>
          </a:prstGeom>
          <a:solidFill>
            <a:srgbClr val="D8D4D4"/>
          </a:solidFill>
          <a:ln/>
        </p:spPr>
        <p:txBody>
          <a:bodyPr/>
          <a:lstStyle/>
          <a:p>
            <a:endParaRPr lang="en-US"/>
          </a:p>
        </p:txBody>
      </p:sp>
      <p:sp>
        <p:nvSpPr>
          <p:cNvPr id="7" name="Shape 4"/>
          <p:cNvSpPr/>
          <p:nvPr/>
        </p:nvSpPr>
        <p:spPr>
          <a:xfrm>
            <a:off x="6707207" y="2584252"/>
            <a:ext cx="710684" cy="22860"/>
          </a:xfrm>
          <a:prstGeom prst="roundRect">
            <a:avLst>
              <a:gd name="adj" fmla="val 133252"/>
            </a:avLst>
          </a:prstGeom>
          <a:solidFill>
            <a:srgbClr val="D8D4D4"/>
          </a:solidFill>
          <a:ln/>
        </p:spPr>
        <p:txBody>
          <a:bodyPr/>
          <a:lstStyle/>
          <a:p>
            <a:endParaRPr lang="en-US"/>
          </a:p>
        </p:txBody>
      </p:sp>
      <p:sp>
        <p:nvSpPr>
          <p:cNvPr id="8" name="Shape 5"/>
          <p:cNvSpPr/>
          <p:nvPr/>
        </p:nvSpPr>
        <p:spPr>
          <a:xfrm>
            <a:off x="6273225" y="2367320"/>
            <a:ext cx="456843" cy="456843"/>
          </a:xfrm>
          <a:prstGeom prst="roundRect">
            <a:avLst>
              <a:gd name="adj" fmla="val 6668"/>
            </a:avLst>
          </a:prstGeom>
          <a:solidFill>
            <a:srgbClr val="F2EEEE"/>
          </a:solidFill>
          <a:ln/>
        </p:spPr>
        <p:txBody>
          <a:bodyPr/>
          <a:lstStyle/>
          <a:p>
            <a:endParaRPr lang="en-US"/>
          </a:p>
        </p:txBody>
      </p:sp>
      <p:sp>
        <p:nvSpPr>
          <p:cNvPr id="9" name="Text 6"/>
          <p:cNvSpPr/>
          <p:nvPr/>
        </p:nvSpPr>
        <p:spPr>
          <a:xfrm>
            <a:off x="6448604" y="2443401"/>
            <a:ext cx="106085" cy="304562"/>
          </a:xfrm>
          <a:prstGeom prst="rect">
            <a:avLst/>
          </a:prstGeom>
          <a:noFill/>
          <a:ln/>
        </p:spPr>
        <p:txBody>
          <a:bodyPr wrap="none" rtlCol="0" anchor="t"/>
          <a:lstStyle/>
          <a:p>
            <a:pPr marL="0" indent="0" algn="ctr">
              <a:lnSpc>
                <a:spcPts val="2399"/>
              </a:lnSpc>
              <a:buNone/>
            </a:pPr>
            <a:r>
              <a:rPr lang="en-US" sz="2399" b="1" dirty="0">
                <a:solidFill>
                  <a:srgbClr val="464646"/>
                </a:solidFill>
                <a:latin typeface="DM Sans" pitchFamily="34" charset="0"/>
                <a:ea typeface="DM Sans" pitchFamily="34" charset="-122"/>
                <a:cs typeface="DM Sans" pitchFamily="34" charset="-120"/>
              </a:rPr>
              <a:t>1</a:t>
            </a:r>
            <a:endParaRPr lang="en-US" sz="2399" dirty="0"/>
          </a:p>
        </p:txBody>
      </p:sp>
      <p:sp>
        <p:nvSpPr>
          <p:cNvPr id="10" name="Text 7"/>
          <p:cNvSpPr/>
          <p:nvPr/>
        </p:nvSpPr>
        <p:spPr>
          <a:xfrm>
            <a:off x="7618452" y="2341959"/>
            <a:ext cx="3098244" cy="317302"/>
          </a:xfrm>
          <a:prstGeom prst="rect">
            <a:avLst/>
          </a:prstGeom>
          <a:noFill/>
          <a:ln/>
        </p:spPr>
        <p:txBody>
          <a:bodyPr wrap="none" rtlCol="0" anchor="t"/>
          <a:lstStyle/>
          <a:p>
            <a:pPr marL="0" indent="0" algn="l">
              <a:lnSpc>
                <a:spcPts val="2498"/>
              </a:lnSpc>
              <a:buNone/>
            </a:pPr>
            <a:r>
              <a:rPr lang="en-US" sz="1999" b="1" dirty="0">
                <a:solidFill>
                  <a:srgbClr val="464646"/>
                </a:solidFill>
                <a:latin typeface="DM Sans" pitchFamily="34" charset="0"/>
                <a:ea typeface="DM Sans" pitchFamily="34" charset="-122"/>
                <a:cs typeface="DM Sans" pitchFamily="34" charset="-120"/>
              </a:rPr>
              <a:t>Enable the Developer Tab</a:t>
            </a:r>
            <a:endParaRPr lang="en-US" sz="1999" dirty="0"/>
          </a:p>
        </p:txBody>
      </p:sp>
      <p:sp>
        <p:nvSpPr>
          <p:cNvPr id="11" name="Text 8"/>
          <p:cNvSpPr/>
          <p:nvPr/>
        </p:nvSpPr>
        <p:spPr>
          <a:xfrm>
            <a:off x="7618452" y="2781062"/>
            <a:ext cx="6301264" cy="649843"/>
          </a:xfrm>
          <a:prstGeom prst="rect">
            <a:avLst/>
          </a:prstGeom>
          <a:noFill/>
          <a:ln/>
        </p:spPr>
        <p:txBody>
          <a:bodyPr wrap="square" rtlCol="0" anchor="t"/>
          <a:lstStyle/>
          <a:p>
            <a:pPr marL="0" indent="0" algn="l">
              <a:lnSpc>
                <a:spcPts val="2558"/>
              </a:lnSpc>
              <a:buNone/>
            </a:pPr>
            <a:r>
              <a:rPr lang="en-US" sz="1599" dirty="0">
                <a:solidFill>
                  <a:srgbClr val="464646"/>
                </a:solidFill>
                <a:latin typeface="Inter" pitchFamily="34" charset="0"/>
                <a:ea typeface="Inter" pitchFamily="34" charset="-122"/>
                <a:cs typeface="Inter" pitchFamily="34" charset="-120"/>
              </a:rPr>
              <a:t>To access macro-related features, ensure the Developer tab is enabled in Excel's ribbon.</a:t>
            </a:r>
            <a:endParaRPr lang="en-US" sz="1599" dirty="0"/>
          </a:p>
        </p:txBody>
      </p:sp>
      <p:sp>
        <p:nvSpPr>
          <p:cNvPr id="12" name="Shape 9"/>
          <p:cNvSpPr/>
          <p:nvPr/>
        </p:nvSpPr>
        <p:spPr>
          <a:xfrm>
            <a:off x="6707207" y="4282202"/>
            <a:ext cx="710684" cy="22860"/>
          </a:xfrm>
          <a:prstGeom prst="roundRect">
            <a:avLst>
              <a:gd name="adj" fmla="val 133252"/>
            </a:avLst>
          </a:prstGeom>
          <a:solidFill>
            <a:srgbClr val="D8D4D4"/>
          </a:solidFill>
          <a:ln/>
        </p:spPr>
        <p:txBody>
          <a:bodyPr/>
          <a:lstStyle/>
          <a:p>
            <a:endParaRPr lang="en-US"/>
          </a:p>
        </p:txBody>
      </p:sp>
      <p:sp>
        <p:nvSpPr>
          <p:cNvPr id="13" name="Shape 10"/>
          <p:cNvSpPr/>
          <p:nvPr/>
        </p:nvSpPr>
        <p:spPr>
          <a:xfrm>
            <a:off x="6273225" y="4065270"/>
            <a:ext cx="456843" cy="456843"/>
          </a:xfrm>
          <a:prstGeom prst="roundRect">
            <a:avLst>
              <a:gd name="adj" fmla="val 6668"/>
            </a:avLst>
          </a:prstGeom>
          <a:solidFill>
            <a:srgbClr val="F2EEEE"/>
          </a:solidFill>
          <a:ln/>
        </p:spPr>
        <p:txBody>
          <a:bodyPr/>
          <a:lstStyle/>
          <a:p>
            <a:endParaRPr lang="en-US"/>
          </a:p>
        </p:txBody>
      </p:sp>
      <p:sp>
        <p:nvSpPr>
          <p:cNvPr id="14" name="Text 11"/>
          <p:cNvSpPr/>
          <p:nvPr/>
        </p:nvSpPr>
        <p:spPr>
          <a:xfrm>
            <a:off x="6413718" y="4141351"/>
            <a:ext cx="175736" cy="304562"/>
          </a:xfrm>
          <a:prstGeom prst="rect">
            <a:avLst/>
          </a:prstGeom>
          <a:noFill/>
          <a:ln/>
        </p:spPr>
        <p:txBody>
          <a:bodyPr wrap="none" rtlCol="0" anchor="t"/>
          <a:lstStyle/>
          <a:p>
            <a:pPr marL="0" indent="0" algn="ctr">
              <a:lnSpc>
                <a:spcPts val="2399"/>
              </a:lnSpc>
              <a:buNone/>
            </a:pPr>
            <a:r>
              <a:rPr lang="en-US" sz="2399" b="1" dirty="0">
                <a:solidFill>
                  <a:srgbClr val="464646"/>
                </a:solidFill>
                <a:latin typeface="DM Sans" pitchFamily="34" charset="0"/>
                <a:ea typeface="DM Sans" pitchFamily="34" charset="-122"/>
                <a:cs typeface="DM Sans" pitchFamily="34" charset="-120"/>
              </a:rPr>
              <a:t>2</a:t>
            </a:r>
            <a:endParaRPr lang="en-US" sz="2399" dirty="0"/>
          </a:p>
        </p:txBody>
      </p:sp>
      <p:sp>
        <p:nvSpPr>
          <p:cNvPr id="15" name="Text 12"/>
          <p:cNvSpPr/>
          <p:nvPr/>
        </p:nvSpPr>
        <p:spPr>
          <a:xfrm>
            <a:off x="7618452" y="4039910"/>
            <a:ext cx="2906197" cy="317302"/>
          </a:xfrm>
          <a:prstGeom prst="rect">
            <a:avLst/>
          </a:prstGeom>
          <a:noFill/>
          <a:ln/>
        </p:spPr>
        <p:txBody>
          <a:bodyPr wrap="none" rtlCol="0" anchor="t"/>
          <a:lstStyle/>
          <a:p>
            <a:pPr marL="0" indent="0" algn="l">
              <a:lnSpc>
                <a:spcPts val="2498"/>
              </a:lnSpc>
              <a:buNone/>
            </a:pPr>
            <a:r>
              <a:rPr lang="en-US" sz="1999" b="1" dirty="0">
                <a:solidFill>
                  <a:srgbClr val="464646"/>
                </a:solidFill>
                <a:latin typeface="DM Sans" pitchFamily="34" charset="0"/>
                <a:ea typeface="DM Sans" pitchFamily="34" charset="-122"/>
                <a:cs typeface="DM Sans" pitchFamily="34" charset="-120"/>
              </a:rPr>
              <a:t>Record Your First Macro</a:t>
            </a:r>
            <a:endParaRPr lang="en-US" sz="1999" dirty="0"/>
          </a:p>
        </p:txBody>
      </p:sp>
      <p:sp>
        <p:nvSpPr>
          <p:cNvPr id="16" name="Text 13"/>
          <p:cNvSpPr/>
          <p:nvPr/>
        </p:nvSpPr>
        <p:spPr>
          <a:xfrm>
            <a:off x="7618452" y="4479012"/>
            <a:ext cx="6301264" cy="649843"/>
          </a:xfrm>
          <a:prstGeom prst="rect">
            <a:avLst/>
          </a:prstGeom>
          <a:noFill/>
          <a:ln/>
        </p:spPr>
        <p:txBody>
          <a:bodyPr wrap="square" rtlCol="0" anchor="t"/>
          <a:lstStyle/>
          <a:p>
            <a:pPr marL="0" indent="0" algn="l">
              <a:lnSpc>
                <a:spcPts val="2558"/>
              </a:lnSpc>
              <a:buNone/>
            </a:pPr>
            <a:r>
              <a:rPr lang="en-US" sz="1599" dirty="0">
                <a:solidFill>
                  <a:srgbClr val="464646"/>
                </a:solidFill>
                <a:latin typeface="Inter" pitchFamily="34" charset="0"/>
                <a:ea typeface="Inter" pitchFamily="34" charset="-122"/>
                <a:cs typeface="Inter" pitchFamily="34" charset="-120"/>
              </a:rPr>
              <a:t>Start by recording a simple macro to understand its basic functionality and the process of capturing actions.</a:t>
            </a:r>
            <a:endParaRPr lang="en-US" sz="1599" dirty="0"/>
          </a:p>
        </p:txBody>
      </p:sp>
      <p:sp>
        <p:nvSpPr>
          <p:cNvPr id="17" name="Shape 14"/>
          <p:cNvSpPr/>
          <p:nvPr/>
        </p:nvSpPr>
        <p:spPr>
          <a:xfrm>
            <a:off x="6707207" y="5980152"/>
            <a:ext cx="710684" cy="22860"/>
          </a:xfrm>
          <a:prstGeom prst="roundRect">
            <a:avLst>
              <a:gd name="adj" fmla="val 133252"/>
            </a:avLst>
          </a:prstGeom>
          <a:solidFill>
            <a:srgbClr val="D8D4D4"/>
          </a:solidFill>
          <a:ln/>
        </p:spPr>
        <p:txBody>
          <a:bodyPr/>
          <a:lstStyle/>
          <a:p>
            <a:endParaRPr lang="en-US"/>
          </a:p>
        </p:txBody>
      </p:sp>
      <p:sp>
        <p:nvSpPr>
          <p:cNvPr id="18" name="Shape 15"/>
          <p:cNvSpPr/>
          <p:nvPr/>
        </p:nvSpPr>
        <p:spPr>
          <a:xfrm>
            <a:off x="6273225" y="5763220"/>
            <a:ext cx="456843" cy="456843"/>
          </a:xfrm>
          <a:prstGeom prst="roundRect">
            <a:avLst>
              <a:gd name="adj" fmla="val 6668"/>
            </a:avLst>
          </a:prstGeom>
          <a:solidFill>
            <a:srgbClr val="F2EEEE"/>
          </a:solidFill>
          <a:ln/>
        </p:spPr>
        <p:txBody>
          <a:bodyPr/>
          <a:lstStyle/>
          <a:p>
            <a:endParaRPr lang="en-US"/>
          </a:p>
        </p:txBody>
      </p:sp>
      <p:sp>
        <p:nvSpPr>
          <p:cNvPr id="19" name="Text 16"/>
          <p:cNvSpPr/>
          <p:nvPr/>
        </p:nvSpPr>
        <p:spPr>
          <a:xfrm>
            <a:off x="6410385" y="5839301"/>
            <a:ext cx="182523" cy="304562"/>
          </a:xfrm>
          <a:prstGeom prst="rect">
            <a:avLst/>
          </a:prstGeom>
          <a:noFill/>
          <a:ln/>
        </p:spPr>
        <p:txBody>
          <a:bodyPr wrap="none" rtlCol="0" anchor="t"/>
          <a:lstStyle/>
          <a:p>
            <a:pPr marL="0" indent="0" algn="ctr">
              <a:lnSpc>
                <a:spcPts val="2399"/>
              </a:lnSpc>
              <a:buNone/>
            </a:pPr>
            <a:r>
              <a:rPr lang="en-US" sz="2399" b="1" dirty="0">
                <a:solidFill>
                  <a:srgbClr val="464646"/>
                </a:solidFill>
                <a:latin typeface="DM Sans" pitchFamily="34" charset="0"/>
                <a:ea typeface="DM Sans" pitchFamily="34" charset="-122"/>
                <a:cs typeface="DM Sans" pitchFamily="34" charset="-120"/>
              </a:rPr>
              <a:t>3</a:t>
            </a:r>
            <a:endParaRPr lang="en-US" sz="2399" dirty="0"/>
          </a:p>
        </p:txBody>
      </p:sp>
      <p:sp>
        <p:nvSpPr>
          <p:cNvPr id="20" name="Text 17"/>
          <p:cNvSpPr/>
          <p:nvPr/>
        </p:nvSpPr>
        <p:spPr>
          <a:xfrm>
            <a:off x="7618452" y="5737860"/>
            <a:ext cx="2757964" cy="317302"/>
          </a:xfrm>
          <a:prstGeom prst="rect">
            <a:avLst/>
          </a:prstGeom>
          <a:noFill/>
          <a:ln/>
        </p:spPr>
        <p:txBody>
          <a:bodyPr wrap="none" rtlCol="0" anchor="t"/>
          <a:lstStyle/>
          <a:p>
            <a:pPr marL="0" indent="0" algn="l">
              <a:lnSpc>
                <a:spcPts val="2498"/>
              </a:lnSpc>
              <a:buNone/>
            </a:pPr>
            <a:r>
              <a:rPr lang="en-US" sz="1999" b="1" dirty="0">
                <a:solidFill>
                  <a:srgbClr val="464646"/>
                </a:solidFill>
                <a:latin typeface="DM Sans" pitchFamily="34" charset="0"/>
                <a:ea typeface="DM Sans" pitchFamily="34" charset="-122"/>
                <a:cs typeface="DM Sans" pitchFamily="34" charset="-120"/>
              </a:rPr>
              <a:t>Explore the VBA Editor</a:t>
            </a:r>
            <a:endParaRPr lang="en-US" sz="1999" dirty="0"/>
          </a:p>
        </p:txBody>
      </p:sp>
      <p:sp>
        <p:nvSpPr>
          <p:cNvPr id="21" name="Text 18"/>
          <p:cNvSpPr/>
          <p:nvPr/>
        </p:nvSpPr>
        <p:spPr>
          <a:xfrm>
            <a:off x="7618452" y="6176963"/>
            <a:ext cx="6301264" cy="649843"/>
          </a:xfrm>
          <a:prstGeom prst="rect">
            <a:avLst/>
          </a:prstGeom>
          <a:noFill/>
          <a:ln/>
        </p:spPr>
        <p:txBody>
          <a:bodyPr wrap="square" rtlCol="0" anchor="t"/>
          <a:lstStyle/>
          <a:p>
            <a:pPr marL="0" indent="0" algn="l">
              <a:lnSpc>
                <a:spcPts val="2558"/>
              </a:lnSpc>
              <a:buNone/>
            </a:pPr>
            <a:r>
              <a:rPr lang="en-US" sz="1599" dirty="0">
                <a:solidFill>
                  <a:srgbClr val="464646"/>
                </a:solidFill>
                <a:latin typeface="Inter" pitchFamily="34" charset="0"/>
                <a:ea typeface="Inter" pitchFamily="34" charset="-122"/>
                <a:cs typeface="Inter" pitchFamily="34" charset="-120"/>
              </a:rPr>
              <a:t>Open the VBA editor to examine the generated code and gain insights into the underlying structure and syntax of macros.</a:t>
            </a:r>
            <a:endParaRPr lang="en-US" sz="159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2098477" y="527209"/>
            <a:ext cx="4775002" cy="596860"/>
          </a:xfrm>
          <a:prstGeom prst="rect">
            <a:avLst/>
          </a:prstGeom>
          <a:noFill/>
          <a:ln/>
        </p:spPr>
        <p:txBody>
          <a:bodyPr wrap="none" rtlCol="0" anchor="t"/>
          <a:lstStyle/>
          <a:p>
            <a:pPr marL="0" indent="0">
              <a:lnSpc>
                <a:spcPts val="4700"/>
              </a:lnSpc>
              <a:buNone/>
            </a:pPr>
            <a:r>
              <a:rPr lang="en-US" sz="3760" b="1" dirty="0">
                <a:solidFill>
                  <a:srgbClr val="030303"/>
                </a:solidFill>
                <a:latin typeface="DM Sans" pitchFamily="34" charset="0"/>
                <a:ea typeface="DM Sans" pitchFamily="34" charset="-122"/>
                <a:cs typeface="DM Sans" pitchFamily="34" charset="-120"/>
              </a:rPr>
              <a:t>Recording a Macro</a:t>
            </a:r>
            <a:endParaRPr lang="en-US" sz="3760" dirty="0"/>
          </a:p>
        </p:txBody>
      </p:sp>
      <p:sp>
        <p:nvSpPr>
          <p:cNvPr id="5" name="Text 3"/>
          <p:cNvSpPr/>
          <p:nvPr/>
        </p:nvSpPr>
        <p:spPr>
          <a:xfrm>
            <a:off x="2098477" y="1506022"/>
            <a:ext cx="10433447" cy="611029"/>
          </a:xfrm>
          <a:prstGeom prst="rect">
            <a:avLst/>
          </a:prstGeom>
          <a:noFill/>
          <a:ln/>
        </p:spPr>
        <p:txBody>
          <a:bodyPr wrap="square" rtlCol="0" anchor="t"/>
          <a:lstStyle/>
          <a:p>
            <a:pPr marL="0" indent="0">
              <a:lnSpc>
                <a:spcPts val="2406"/>
              </a:lnSpc>
              <a:buNone/>
            </a:pPr>
            <a:r>
              <a:rPr lang="en-US" sz="1504" dirty="0">
                <a:solidFill>
                  <a:srgbClr val="464646"/>
                </a:solidFill>
                <a:latin typeface="Inter" pitchFamily="34" charset="0"/>
                <a:ea typeface="Inter" pitchFamily="34" charset="-122"/>
                <a:cs typeface="Inter" pitchFamily="34" charset="-120"/>
              </a:rPr>
              <a:t>Macros are essentially recorded actions that Excel can execute automatically. Recording a macro lets you capture a series of actions in a sequence and then replay them whenever you need.</a:t>
            </a:r>
            <a:endParaRPr lang="en-US" sz="1504" dirty="0"/>
          </a:p>
        </p:txBody>
      </p:sp>
      <p:pic>
        <p:nvPicPr>
          <p:cNvPr id="6" name="Image 0" descr="preencoded.png"/>
          <p:cNvPicPr>
            <a:picLocks noChangeAspect="1"/>
          </p:cNvPicPr>
          <p:nvPr/>
        </p:nvPicPr>
        <p:blipFill>
          <a:blip r:embed="rId3"/>
          <a:stretch>
            <a:fillRect/>
          </a:stretch>
        </p:blipFill>
        <p:spPr>
          <a:xfrm>
            <a:off x="4061222" y="2331839"/>
            <a:ext cx="1291114" cy="1100376"/>
          </a:xfrm>
          <a:prstGeom prst="rect">
            <a:avLst/>
          </a:prstGeom>
        </p:spPr>
      </p:pic>
      <p:sp>
        <p:nvSpPr>
          <p:cNvPr id="7" name="Text 4"/>
          <p:cNvSpPr/>
          <p:nvPr/>
        </p:nvSpPr>
        <p:spPr>
          <a:xfrm>
            <a:off x="4665226" y="2827377"/>
            <a:ext cx="83106" cy="381952"/>
          </a:xfrm>
          <a:prstGeom prst="rect">
            <a:avLst/>
          </a:prstGeom>
          <a:noFill/>
          <a:ln/>
        </p:spPr>
        <p:txBody>
          <a:bodyPr wrap="none" rtlCol="0" anchor="t"/>
          <a:lstStyle/>
          <a:p>
            <a:pPr marL="0" indent="0" algn="ctr">
              <a:lnSpc>
                <a:spcPts val="3008"/>
              </a:lnSpc>
              <a:buNone/>
            </a:pPr>
            <a:r>
              <a:rPr lang="en-US" sz="1880" b="1" dirty="0">
                <a:solidFill>
                  <a:srgbClr val="464646"/>
                </a:solidFill>
                <a:latin typeface="DM Sans" pitchFamily="34" charset="0"/>
                <a:ea typeface="DM Sans" pitchFamily="34" charset="-122"/>
                <a:cs typeface="DM Sans" pitchFamily="34" charset="-120"/>
              </a:rPr>
              <a:t>1</a:t>
            </a:r>
            <a:endParaRPr lang="en-US" sz="1880" dirty="0"/>
          </a:p>
        </p:txBody>
      </p:sp>
      <p:sp>
        <p:nvSpPr>
          <p:cNvPr id="8" name="Text 5"/>
          <p:cNvSpPr/>
          <p:nvPr/>
        </p:nvSpPr>
        <p:spPr>
          <a:xfrm>
            <a:off x="5543312" y="2522815"/>
            <a:ext cx="2746058" cy="298371"/>
          </a:xfrm>
          <a:prstGeom prst="rect">
            <a:avLst/>
          </a:prstGeom>
          <a:noFill/>
          <a:ln/>
        </p:spPr>
        <p:txBody>
          <a:bodyPr wrap="none" rtlCol="0" anchor="t"/>
          <a:lstStyle/>
          <a:p>
            <a:pPr marL="0" indent="0" algn="l">
              <a:lnSpc>
                <a:spcPts val="2350"/>
              </a:lnSpc>
              <a:buNone/>
            </a:pPr>
            <a:r>
              <a:rPr lang="en-US" sz="1880" b="1" dirty="0">
                <a:solidFill>
                  <a:srgbClr val="464646"/>
                </a:solidFill>
                <a:latin typeface="DM Sans" pitchFamily="34" charset="0"/>
                <a:ea typeface="DM Sans" pitchFamily="34" charset="-122"/>
                <a:cs typeface="DM Sans" pitchFamily="34" charset="-120"/>
              </a:rPr>
              <a:t>Open the Developer tab</a:t>
            </a:r>
            <a:endParaRPr lang="en-US" sz="1880" dirty="0"/>
          </a:p>
        </p:txBody>
      </p:sp>
      <p:sp>
        <p:nvSpPr>
          <p:cNvPr id="9" name="Text 6"/>
          <p:cNvSpPr/>
          <p:nvPr/>
        </p:nvSpPr>
        <p:spPr>
          <a:xfrm>
            <a:off x="5543312" y="2935724"/>
            <a:ext cx="3824049" cy="305514"/>
          </a:xfrm>
          <a:prstGeom prst="rect">
            <a:avLst/>
          </a:prstGeom>
          <a:noFill/>
          <a:ln/>
        </p:spPr>
        <p:txBody>
          <a:bodyPr wrap="none" rtlCol="0" anchor="t"/>
          <a:lstStyle/>
          <a:p>
            <a:pPr marL="0" indent="0" algn="l">
              <a:lnSpc>
                <a:spcPts val="2406"/>
              </a:lnSpc>
              <a:buNone/>
            </a:pPr>
            <a:r>
              <a:rPr lang="en-US" sz="1504" dirty="0">
                <a:solidFill>
                  <a:srgbClr val="464646"/>
                </a:solidFill>
                <a:latin typeface="Inter" pitchFamily="34" charset="0"/>
                <a:ea typeface="Inter" pitchFamily="34" charset="-122"/>
                <a:cs typeface="Inter" pitchFamily="34" charset="-120"/>
              </a:rPr>
              <a:t>Enable the Developer tab if it's not visible.</a:t>
            </a:r>
            <a:endParaRPr lang="en-US" sz="1504" dirty="0"/>
          </a:p>
        </p:txBody>
      </p:sp>
      <p:sp>
        <p:nvSpPr>
          <p:cNvPr id="10" name="Shape 7"/>
          <p:cNvSpPr/>
          <p:nvPr/>
        </p:nvSpPr>
        <p:spPr>
          <a:xfrm>
            <a:off x="5400080" y="3446502"/>
            <a:ext cx="7084100" cy="11430"/>
          </a:xfrm>
          <a:prstGeom prst="roundRect">
            <a:avLst>
              <a:gd name="adj" fmla="val 250659"/>
            </a:avLst>
          </a:prstGeom>
          <a:solidFill>
            <a:srgbClr val="D8D4D4"/>
          </a:solidFill>
          <a:ln/>
        </p:spPr>
        <p:txBody>
          <a:bodyPr/>
          <a:lstStyle/>
          <a:p>
            <a:endParaRPr lang="en-US"/>
          </a:p>
        </p:txBody>
      </p:sp>
      <p:pic>
        <p:nvPicPr>
          <p:cNvPr id="11" name="Image 1" descr="preencoded.png"/>
          <p:cNvPicPr>
            <a:picLocks noChangeAspect="1"/>
          </p:cNvPicPr>
          <p:nvPr/>
        </p:nvPicPr>
        <p:blipFill>
          <a:blip r:embed="rId4"/>
          <a:stretch>
            <a:fillRect/>
          </a:stretch>
        </p:blipFill>
        <p:spPr>
          <a:xfrm>
            <a:off x="3415665" y="3479959"/>
            <a:ext cx="2582228" cy="1100376"/>
          </a:xfrm>
          <a:prstGeom prst="rect">
            <a:avLst/>
          </a:prstGeom>
        </p:spPr>
      </p:pic>
      <p:sp>
        <p:nvSpPr>
          <p:cNvPr id="12" name="Text 8"/>
          <p:cNvSpPr/>
          <p:nvPr/>
        </p:nvSpPr>
        <p:spPr>
          <a:xfrm>
            <a:off x="4637842" y="3839170"/>
            <a:ext cx="137755" cy="381952"/>
          </a:xfrm>
          <a:prstGeom prst="rect">
            <a:avLst/>
          </a:prstGeom>
          <a:noFill/>
          <a:ln/>
        </p:spPr>
        <p:txBody>
          <a:bodyPr wrap="none" rtlCol="0" anchor="t"/>
          <a:lstStyle/>
          <a:p>
            <a:pPr marL="0" indent="0" algn="ctr">
              <a:lnSpc>
                <a:spcPts val="3008"/>
              </a:lnSpc>
              <a:buNone/>
            </a:pPr>
            <a:r>
              <a:rPr lang="en-US" sz="1880" b="1" dirty="0">
                <a:solidFill>
                  <a:srgbClr val="464646"/>
                </a:solidFill>
                <a:latin typeface="DM Sans" pitchFamily="34" charset="0"/>
                <a:ea typeface="DM Sans" pitchFamily="34" charset="-122"/>
                <a:cs typeface="DM Sans" pitchFamily="34" charset="-120"/>
              </a:rPr>
              <a:t>2</a:t>
            </a:r>
            <a:endParaRPr lang="en-US" sz="1880" dirty="0"/>
          </a:p>
        </p:txBody>
      </p:sp>
      <p:sp>
        <p:nvSpPr>
          <p:cNvPr id="13" name="Text 9"/>
          <p:cNvSpPr/>
          <p:nvPr/>
        </p:nvSpPr>
        <p:spPr>
          <a:xfrm>
            <a:off x="6188869" y="3670935"/>
            <a:ext cx="2387441" cy="298371"/>
          </a:xfrm>
          <a:prstGeom prst="rect">
            <a:avLst/>
          </a:prstGeom>
          <a:noFill/>
          <a:ln/>
        </p:spPr>
        <p:txBody>
          <a:bodyPr wrap="none" rtlCol="0" anchor="t"/>
          <a:lstStyle/>
          <a:p>
            <a:pPr marL="0" indent="0" algn="l">
              <a:lnSpc>
                <a:spcPts val="2350"/>
              </a:lnSpc>
              <a:buNone/>
            </a:pPr>
            <a:r>
              <a:rPr lang="en-US" sz="1880" b="1" dirty="0">
                <a:solidFill>
                  <a:srgbClr val="464646"/>
                </a:solidFill>
                <a:latin typeface="DM Sans" pitchFamily="34" charset="0"/>
                <a:ea typeface="DM Sans" pitchFamily="34" charset="-122"/>
                <a:cs typeface="DM Sans" pitchFamily="34" charset="-120"/>
              </a:rPr>
              <a:t>Start recording</a:t>
            </a:r>
            <a:endParaRPr lang="en-US" sz="1880" dirty="0"/>
          </a:p>
        </p:txBody>
      </p:sp>
      <p:sp>
        <p:nvSpPr>
          <p:cNvPr id="14" name="Text 10"/>
          <p:cNvSpPr/>
          <p:nvPr/>
        </p:nvSpPr>
        <p:spPr>
          <a:xfrm>
            <a:off x="6188869" y="4083844"/>
            <a:ext cx="5634871" cy="305514"/>
          </a:xfrm>
          <a:prstGeom prst="rect">
            <a:avLst/>
          </a:prstGeom>
          <a:noFill/>
          <a:ln/>
        </p:spPr>
        <p:txBody>
          <a:bodyPr wrap="none" rtlCol="0" anchor="t"/>
          <a:lstStyle/>
          <a:p>
            <a:pPr marL="0" indent="0" algn="l">
              <a:lnSpc>
                <a:spcPts val="2406"/>
              </a:lnSpc>
              <a:buNone/>
            </a:pPr>
            <a:r>
              <a:rPr lang="en-US" sz="1504" dirty="0">
                <a:solidFill>
                  <a:srgbClr val="464646"/>
                </a:solidFill>
                <a:latin typeface="Inter" pitchFamily="34" charset="0"/>
                <a:ea typeface="Inter" pitchFamily="34" charset="-122"/>
                <a:cs typeface="Inter" pitchFamily="34" charset="-120"/>
              </a:rPr>
              <a:t>Click the "Record Macro" button and give your macro a name.</a:t>
            </a:r>
            <a:endParaRPr lang="en-US" sz="1504" dirty="0"/>
          </a:p>
        </p:txBody>
      </p:sp>
      <p:sp>
        <p:nvSpPr>
          <p:cNvPr id="15" name="Shape 11"/>
          <p:cNvSpPr/>
          <p:nvPr/>
        </p:nvSpPr>
        <p:spPr>
          <a:xfrm>
            <a:off x="6045637" y="4594622"/>
            <a:ext cx="6438543" cy="11430"/>
          </a:xfrm>
          <a:prstGeom prst="roundRect">
            <a:avLst>
              <a:gd name="adj" fmla="val 250659"/>
            </a:avLst>
          </a:prstGeom>
          <a:solidFill>
            <a:srgbClr val="D8D4D4"/>
          </a:solidFill>
          <a:ln/>
        </p:spPr>
        <p:txBody>
          <a:bodyPr/>
          <a:lstStyle/>
          <a:p>
            <a:endParaRPr lang="en-US"/>
          </a:p>
        </p:txBody>
      </p:sp>
      <p:pic>
        <p:nvPicPr>
          <p:cNvPr id="16" name="Image 2" descr="preencoded.png"/>
          <p:cNvPicPr>
            <a:picLocks noChangeAspect="1"/>
          </p:cNvPicPr>
          <p:nvPr/>
        </p:nvPicPr>
        <p:blipFill>
          <a:blip r:embed="rId5"/>
          <a:stretch>
            <a:fillRect/>
          </a:stretch>
        </p:blipFill>
        <p:spPr>
          <a:xfrm>
            <a:off x="2770108" y="4628078"/>
            <a:ext cx="3873341" cy="1100376"/>
          </a:xfrm>
          <a:prstGeom prst="rect">
            <a:avLst/>
          </a:prstGeom>
        </p:spPr>
      </p:pic>
      <p:sp>
        <p:nvSpPr>
          <p:cNvPr id="17" name="Text 12"/>
          <p:cNvSpPr/>
          <p:nvPr/>
        </p:nvSpPr>
        <p:spPr>
          <a:xfrm>
            <a:off x="4635222" y="4987290"/>
            <a:ext cx="142994" cy="381952"/>
          </a:xfrm>
          <a:prstGeom prst="rect">
            <a:avLst/>
          </a:prstGeom>
          <a:noFill/>
          <a:ln/>
        </p:spPr>
        <p:txBody>
          <a:bodyPr wrap="none" rtlCol="0" anchor="t"/>
          <a:lstStyle/>
          <a:p>
            <a:pPr marL="0" indent="0" algn="ctr">
              <a:lnSpc>
                <a:spcPts val="3008"/>
              </a:lnSpc>
              <a:buNone/>
            </a:pPr>
            <a:r>
              <a:rPr lang="en-US" sz="1880" b="1" dirty="0">
                <a:solidFill>
                  <a:srgbClr val="464646"/>
                </a:solidFill>
                <a:latin typeface="DM Sans" pitchFamily="34" charset="0"/>
                <a:ea typeface="DM Sans" pitchFamily="34" charset="-122"/>
                <a:cs typeface="DM Sans" pitchFamily="34" charset="-120"/>
              </a:rPr>
              <a:t>3</a:t>
            </a:r>
            <a:endParaRPr lang="en-US" sz="1880" dirty="0"/>
          </a:p>
        </p:txBody>
      </p:sp>
      <p:sp>
        <p:nvSpPr>
          <p:cNvPr id="18" name="Text 13"/>
          <p:cNvSpPr/>
          <p:nvPr/>
        </p:nvSpPr>
        <p:spPr>
          <a:xfrm>
            <a:off x="6834426" y="4819055"/>
            <a:ext cx="2387441" cy="298371"/>
          </a:xfrm>
          <a:prstGeom prst="rect">
            <a:avLst/>
          </a:prstGeom>
          <a:noFill/>
          <a:ln/>
        </p:spPr>
        <p:txBody>
          <a:bodyPr wrap="none" rtlCol="0" anchor="t"/>
          <a:lstStyle/>
          <a:p>
            <a:pPr marL="0" indent="0" algn="l">
              <a:lnSpc>
                <a:spcPts val="2350"/>
              </a:lnSpc>
              <a:buNone/>
            </a:pPr>
            <a:r>
              <a:rPr lang="en-US" sz="1880" b="1" dirty="0">
                <a:solidFill>
                  <a:srgbClr val="464646"/>
                </a:solidFill>
                <a:latin typeface="DM Sans" pitchFamily="34" charset="0"/>
                <a:ea typeface="DM Sans" pitchFamily="34" charset="-122"/>
                <a:cs typeface="DM Sans" pitchFamily="34" charset="-120"/>
              </a:rPr>
              <a:t>Perform actions</a:t>
            </a:r>
            <a:endParaRPr lang="en-US" sz="1880" dirty="0"/>
          </a:p>
        </p:txBody>
      </p:sp>
      <p:sp>
        <p:nvSpPr>
          <p:cNvPr id="19" name="Text 14"/>
          <p:cNvSpPr/>
          <p:nvPr/>
        </p:nvSpPr>
        <p:spPr>
          <a:xfrm>
            <a:off x="6834426" y="5231963"/>
            <a:ext cx="3814405" cy="305514"/>
          </a:xfrm>
          <a:prstGeom prst="rect">
            <a:avLst/>
          </a:prstGeom>
          <a:noFill/>
          <a:ln/>
        </p:spPr>
        <p:txBody>
          <a:bodyPr wrap="none" rtlCol="0" anchor="t"/>
          <a:lstStyle/>
          <a:p>
            <a:pPr marL="0" indent="0" algn="l">
              <a:lnSpc>
                <a:spcPts val="2406"/>
              </a:lnSpc>
              <a:buNone/>
            </a:pPr>
            <a:r>
              <a:rPr lang="en-US" sz="1504" dirty="0">
                <a:solidFill>
                  <a:srgbClr val="464646"/>
                </a:solidFill>
                <a:latin typeface="Inter" pitchFamily="34" charset="0"/>
                <a:ea typeface="Inter" pitchFamily="34" charset="-122"/>
                <a:cs typeface="Inter" pitchFamily="34" charset="-120"/>
              </a:rPr>
              <a:t>Carry out the tasks you want to automate.</a:t>
            </a:r>
            <a:endParaRPr lang="en-US" sz="1504" dirty="0"/>
          </a:p>
        </p:txBody>
      </p:sp>
      <p:sp>
        <p:nvSpPr>
          <p:cNvPr id="20" name="Shape 15"/>
          <p:cNvSpPr/>
          <p:nvPr/>
        </p:nvSpPr>
        <p:spPr>
          <a:xfrm>
            <a:off x="6691193" y="5742742"/>
            <a:ext cx="5792986" cy="11430"/>
          </a:xfrm>
          <a:prstGeom prst="roundRect">
            <a:avLst>
              <a:gd name="adj" fmla="val 250659"/>
            </a:avLst>
          </a:prstGeom>
          <a:solidFill>
            <a:srgbClr val="D8D4D4"/>
          </a:solidFill>
          <a:ln/>
        </p:spPr>
        <p:txBody>
          <a:bodyPr/>
          <a:lstStyle/>
          <a:p>
            <a:endParaRPr lang="en-US"/>
          </a:p>
        </p:txBody>
      </p:sp>
      <p:pic>
        <p:nvPicPr>
          <p:cNvPr id="21" name="Image 3" descr="preencoded.png"/>
          <p:cNvPicPr>
            <a:picLocks noChangeAspect="1"/>
          </p:cNvPicPr>
          <p:nvPr/>
        </p:nvPicPr>
        <p:blipFill>
          <a:blip r:embed="rId6"/>
          <a:stretch>
            <a:fillRect/>
          </a:stretch>
        </p:blipFill>
        <p:spPr>
          <a:xfrm>
            <a:off x="2124551" y="5776198"/>
            <a:ext cx="5164455" cy="1100376"/>
          </a:xfrm>
          <a:prstGeom prst="rect">
            <a:avLst/>
          </a:prstGeom>
        </p:spPr>
      </p:pic>
      <p:sp>
        <p:nvSpPr>
          <p:cNvPr id="22" name="Text 16"/>
          <p:cNvSpPr/>
          <p:nvPr/>
        </p:nvSpPr>
        <p:spPr>
          <a:xfrm>
            <a:off x="4630579" y="6135410"/>
            <a:ext cx="152400" cy="381952"/>
          </a:xfrm>
          <a:prstGeom prst="rect">
            <a:avLst/>
          </a:prstGeom>
          <a:noFill/>
          <a:ln/>
        </p:spPr>
        <p:txBody>
          <a:bodyPr wrap="none" rtlCol="0" anchor="t"/>
          <a:lstStyle/>
          <a:p>
            <a:pPr marL="0" indent="0" algn="ctr">
              <a:lnSpc>
                <a:spcPts val="3008"/>
              </a:lnSpc>
              <a:buNone/>
            </a:pPr>
            <a:r>
              <a:rPr lang="en-US" sz="1880" b="1" dirty="0">
                <a:solidFill>
                  <a:srgbClr val="464646"/>
                </a:solidFill>
                <a:latin typeface="DM Sans" pitchFamily="34" charset="0"/>
                <a:ea typeface="DM Sans" pitchFamily="34" charset="-122"/>
                <a:cs typeface="DM Sans" pitchFamily="34" charset="-120"/>
              </a:rPr>
              <a:t>4</a:t>
            </a:r>
            <a:endParaRPr lang="en-US" sz="1880" dirty="0"/>
          </a:p>
        </p:txBody>
      </p:sp>
      <p:sp>
        <p:nvSpPr>
          <p:cNvPr id="23" name="Text 17"/>
          <p:cNvSpPr/>
          <p:nvPr/>
        </p:nvSpPr>
        <p:spPr>
          <a:xfrm>
            <a:off x="7479983" y="5967174"/>
            <a:ext cx="2387441" cy="298371"/>
          </a:xfrm>
          <a:prstGeom prst="rect">
            <a:avLst/>
          </a:prstGeom>
          <a:noFill/>
          <a:ln/>
        </p:spPr>
        <p:txBody>
          <a:bodyPr wrap="none" rtlCol="0" anchor="t"/>
          <a:lstStyle/>
          <a:p>
            <a:pPr marL="0" indent="0" algn="l">
              <a:lnSpc>
                <a:spcPts val="2350"/>
              </a:lnSpc>
              <a:buNone/>
            </a:pPr>
            <a:r>
              <a:rPr lang="en-US" sz="1880" b="1" dirty="0">
                <a:solidFill>
                  <a:srgbClr val="464646"/>
                </a:solidFill>
                <a:latin typeface="DM Sans" pitchFamily="34" charset="0"/>
                <a:ea typeface="DM Sans" pitchFamily="34" charset="-122"/>
                <a:cs typeface="DM Sans" pitchFamily="34" charset="-120"/>
              </a:rPr>
              <a:t>Stop recording</a:t>
            </a:r>
            <a:endParaRPr lang="en-US" sz="1880" dirty="0"/>
          </a:p>
        </p:txBody>
      </p:sp>
      <p:sp>
        <p:nvSpPr>
          <p:cNvPr id="24" name="Text 18"/>
          <p:cNvSpPr/>
          <p:nvPr/>
        </p:nvSpPr>
        <p:spPr>
          <a:xfrm>
            <a:off x="7479983" y="6380083"/>
            <a:ext cx="3133011" cy="305514"/>
          </a:xfrm>
          <a:prstGeom prst="rect">
            <a:avLst/>
          </a:prstGeom>
          <a:noFill/>
          <a:ln/>
        </p:spPr>
        <p:txBody>
          <a:bodyPr wrap="none" rtlCol="0" anchor="t"/>
          <a:lstStyle/>
          <a:p>
            <a:pPr marL="0" indent="0" algn="l">
              <a:lnSpc>
                <a:spcPts val="2406"/>
              </a:lnSpc>
              <a:buNone/>
            </a:pPr>
            <a:r>
              <a:rPr lang="en-US" sz="1504" dirty="0">
                <a:solidFill>
                  <a:srgbClr val="464646"/>
                </a:solidFill>
                <a:latin typeface="Inter" pitchFamily="34" charset="0"/>
                <a:ea typeface="Inter" pitchFamily="34" charset="-122"/>
                <a:cs typeface="Inter" pitchFamily="34" charset="-120"/>
              </a:rPr>
              <a:t>Click the "Stop Recording" button.</a:t>
            </a:r>
            <a:endParaRPr lang="en-US" sz="1504" dirty="0"/>
          </a:p>
        </p:txBody>
      </p:sp>
      <p:sp>
        <p:nvSpPr>
          <p:cNvPr id="25" name="Text 19"/>
          <p:cNvSpPr/>
          <p:nvPr/>
        </p:nvSpPr>
        <p:spPr>
          <a:xfrm>
            <a:off x="2098477" y="7091363"/>
            <a:ext cx="10433447" cy="611029"/>
          </a:xfrm>
          <a:prstGeom prst="rect">
            <a:avLst/>
          </a:prstGeom>
          <a:noFill/>
          <a:ln/>
        </p:spPr>
        <p:txBody>
          <a:bodyPr wrap="square" rtlCol="0" anchor="t"/>
          <a:lstStyle/>
          <a:p>
            <a:pPr marL="0" indent="0">
              <a:lnSpc>
                <a:spcPts val="2406"/>
              </a:lnSpc>
              <a:buNone/>
            </a:pPr>
            <a:r>
              <a:rPr lang="en-US" sz="1504" dirty="0">
                <a:solidFill>
                  <a:srgbClr val="464646"/>
                </a:solidFill>
                <a:latin typeface="Inter" pitchFamily="34" charset="0"/>
                <a:ea typeface="Inter" pitchFamily="34" charset="-122"/>
                <a:cs typeface="Inter" pitchFamily="34" charset="-120"/>
              </a:rPr>
              <a:t>The recorded actions are translated into VBA code, which you can then edit and modify to customize the macro's behavior.</a:t>
            </a:r>
            <a:endParaRPr lang="en-US" sz="150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2041803" y="530900"/>
            <a:ext cx="4826913" cy="603290"/>
          </a:xfrm>
          <a:prstGeom prst="rect">
            <a:avLst/>
          </a:prstGeom>
          <a:noFill/>
          <a:ln/>
        </p:spPr>
        <p:txBody>
          <a:bodyPr wrap="none" rtlCol="0" anchor="t"/>
          <a:lstStyle/>
          <a:p>
            <a:pPr marL="0" indent="0">
              <a:lnSpc>
                <a:spcPts val="4751"/>
              </a:lnSpc>
              <a:buNone/>
            </a:pPr>
            <a:r>
              <a:rPr lang="en-US" sz="3801" b="1" dirty="0">
                <a:solidFill>
                  <a:srgbClr val="030303"/>
                </a:solidFill>
                <a:latin typeface="DM Sans" pitchFamily="34" charset="0"/>
                <a:ea typeface="DM Sans" pitchFamily="34" charset="-122"/>
                <a:cs typeface="DM Sans" pitchFamily="34" charset="-120"/>
              </a:rPr>
              <a:t>Editing a Macro</a:t>
            </a:r>
            <a:endParaRPr lang="en-US" sz="3801" dirty="0"/>
          </a:p>
        </p:txBody>
      </p:sp>
      <p:pic>
        <p:nvPicPr>
          <p:cNvPr id="5" name="Image 0" descr="preencoded.png"/>
          <p:cNvPicPr>
            <a:picLocks noChangeAspect="1"/>
          </p:cNvPicPr>
          <p:nvPr/>
        </p:nvPicPr>
        <p:blipFill>
          <a:blip r:embed="rId3"/>
          <a:stretch>
            <a:fillRect/>
          </a:stretch>
        </p:blipFill>
        <p:spPr>
          <a:xfrm>
            <a:off x="2041803" y="1520309"/>
            <a:ext cx="965359" cy="1544598"/>
          </a:xfrm>
          <a:prstGeom prst="rect">
            <a:avLst/>
          </a:prstGeom>
        </p:spPr>
      </p:pic>
      <p:sp>
        <p:nvSpPr>
          <p:cNvPr id="6" name="Text 3"/>
          <p:cNvSpPr/>
          <p:nvPr/>
        </p:nvSpPr>
        <p:spPr>
          <a:xfrm>
            <a:off x="3296722" y="1713309"/>
            <a:ext cx="2413397" cy="301585"/>
          </a:xfrm>
          <a:prstGeom prst="rect">
            <a:avLst/>
          </a:prstGeom>
          <a:noFill/>
          <a:ln/>
        </p:spPr>
        <p:txBody>
          <a:bodyPr wrap="none" rtlCol="0" anchor="t"/>
          <a:lstStyle/>
          <a:p>
            <a:pPr marL="0" indent="0" algn="l">
              <a:lnSpc>
                <a:spcPts val="2375"/>
              </a:lnSpc>
              <a:buNone/>
            </a:pPr>
            <a:r>
              <a:rPr lang="en-US" sz="1900" b="1" dirty="0">
                <a:solidFill>
                  <a:srgbClr val="464646"/>
                </a:solidFill>
                <a:latin typeface="DM Sans" pitchFamily="34" charset="0"/>
                <a:ea typeface="DM Sans" pitchFamily="34" charset="-122"/>
                <a:cs typeface="DM Sans" pitchFamily="34" charset="-120"/>
              </a:rPr>
              <a:t>Open the VBA Editor</a:t>
            </a:r>
            <a:endParaRPr lang="en-US" sz="1900" dirty="0"/>
          </a:p>
        </p:txBody>
      </p:sp>
      <p:sp>
        <p:nvSpPr>
          <p:cNvPr id="7" name="Text 4"/>
          <p:cNvSpPr/>
          <p:nvPr/>
        </p:nvSpPr>
        <p:spPr>
          <a:xfrm>
            <a:off x="3296722" y="2130623"/>
            <a:ext cx="9291876" cy="308967"/>
          </a:xfrm>
          <a:prstGeom prst="rect">
            <a:avLst/>
          </a:prstGeom>
          <a:noFill/>
          <a:ln/>
        </p:spPr>
        <p:txBody>
          <a:bodyPr wrap="none" rtlCol="0" anchor="t"/>
          <a:lstStyle/>
          <a:p>
            <a:pPr marL="0" indent="0" algn="l">
              <a:lnSpc>
                <a:spcPts val="2432"/>
              </a:lnSpc>
              <a:buNone/>
            </a:pPr>
            <a:r>
              <a:rPr lang="en-US" sz="1520" dirty="0">
                <a:solidFill>
                  <a:srgbClr val="464646"/>
                </a:solidFill>
                <a:latin typeface="Inter" pitchFamily="34" charset="0"/>
                <a:ea typeface="Inter" pitchFamily="34" charset="-122"/>
                <a:cs typeface="Inter" pitchFamily="34" charset="-120"/>
              </a:rPr>
              <a:t>Access the VBA Editor by pressing Alt + F11 or by going to Developer &gt; Visual Basic.</a:t>
            </a:r>
            <a:endParaRPr lang="en-US" sz="1520" dirty="0"/>
          </a:p>
        </p:txBody>
      </p:sp>
      <p:pic>
        <p:nvPicPr>
          <p:cNvPr id="8" name="Image 1" descr="preencoded.png"/>
          <p:cNvPicPr>
            <a:picLocks noChangeAspect="1"/>
          </p:cNvPicPr>
          <p:nvPr/>
        </p:nvPicPr>
        <p:blipFill>
          <a:blip r:embed="rId4"/>
          <a:stretch>
            <a:fillRect/>
          </a:stretch>
        </p:blipFill>
        <p:spPr>
          <a:xfrm>
            <a:off x="2041803" y="3064907"/>
            <a:ext cx="965359" cy="1544598"/>
          </a:xfrm>
          <a:prstGeom prst="rect">
            <a:avLst/>
          </a:prstGeom>
        </p:spPr>
      </p:pic>
      <p:sp>
        <p:nvSpPr>
          <p:cNvPr id="9" name="Text 5"/>
          <p:cNvSpPr/>
          <p:nvPr/>
        </p:nvSpPr>
        <p:spPr>
          <a:xfrm>
            <a:off x="3296722" y="3257907"/>
            <a:ext cx="2413397" cy="301585"/>
          </a:xfrm>
          <a:prstGeom prst="rect">
            <a:avLst/>
          </a:prstGeom>
          <a:noFill/>
          <a:ln/>
        </p:spPr>
        <p:txBody>
          <a:bodyPr wrap="none" rtlCol="0" anchor="t"/>
          <a:lstStyle/>
          <a:p>
            <a:pPr marL="0" indent="0" algn="l">
              <a:lnSpc>
                <a:spcPts val="2375"/>
              </a:lnSpc>
              <a:buNone/>
            </a:pPr>
            <a:r>
              <a:rPr lang="en-US" sz="1900" b="1" dirty="0">
                <a:solidFill>
                  <a:srgbClr val="464646"/>
                </a:solidFill>
                <a:latin typeface="DM Sans" pitchFamily="34" charset="0"/>
                <a:ea typeface="DM Sans" pitchFamily="34" charset="-122"/>
                <a:cs typeface="DM Sans" pitchFamily="34" charset="-120"/>
              </a:rPr>
              <a:t>Locate the Macro</a:t>
            </a:r>
            <a:endParaRPr lang="en-US" sz="1900" dirty="0"/>
          </a:p>
        </p:txBody>
      </p:sp>
      <p:sp>
        <p:nvSpPr>
          <p:cNvPr id="10" name="Text 6"/>
          <p:cNvSpPr/>
          <p:nvPr/>
        </p:nvSpPr>
        <p:spPr>
          <a:xfrm>
            <a:off x="3296722" y="3675221"/>
            <a:ext cx="9291876" cy="308967"/>
          </a:xfrm>
          <a:prstGeom prst="rect">
            <a:avLst/>
          </a:prstGeom>
          <a:noFill/>
          <a:ln/>
        </p:spPr>
        <p:txBody>
          <a:bodyPr wrap="none" rtlCol="0" anchor="t"/>
          <a:lstStyle/>
          <a:p>
            <a:pPr marL="0" indent="0" algn="l">
              <a:lnSpc>
                <a:spcPts val="2432"/>
              </a:lnSpc>
              <a:buNone/>
            </a:pPr>
            <a:r>
              <a:rPr lang="en-US" sz="1520" dirty="0">
                <a:solidFill>
                  <a:srgbClr val="464646"/>
                </a:solidFill>
                <a:latin typeface="Inter" pitchFamily="34" charset="0"/>
                <a:ea typeface="Inter" pitchFamily="34" charset="-122"/>
                <a:cs typeface="Inter" pitchFamily="34" charset="-120"/>
              </a:rPr>
              <a:t>Find the macro you want to edit in the Project Explorer window on the left.</a:t>
            </a:r>
            <a:endParaRPr lang="en-US" sz="1520" dirty="0"/>
          </a:p>
        </p:txBody>
      </p:sp>
      <p:pic>
        <p:nvPicPr>
          <p:cNvPr id="11" name="Image 2" descr="preencoded.png"/>
          <p:cNvPicPr>
            <a:picLocks noChangeAspect="1"/>
          </p:cNvPicPr>
          <p:nvPr/>
        </p:nvPicPr>
        <p:blipFill>
          <a:blip r:embed="rId5"/>
          <a:stretch>
            <a:fillRect/>
          </a:stretch>
        </p:blipFill>
        <p:spPr>
          <a:xfrm>
            <a:off x="2041803" y="4609505"/>
            <a:ext cx="965359" cy="1544598"/>
          </a:xfrm>
          <a:prstGeom prst="rect">
            <a:avLst/>
          </a:prstGeom>
        </p:spPr>
      </p:pic>
      <p:sp>
        <p:nvSpPr>
          <p:cNvPr id="12" name="Text 7"/>
          <p:cNvSpPr/>
          <p:nvPr/>
        </p:nvSpPr>
        <p:spPr>
          <a:xfrm>
            <a:off x="3296722" y="4802505"/>
            <a:ext cx="2413397" cy="301585"/>
          </a:xfrm>
          <a:prstGeom prst="rect">
            <a:avLst/>
          </a:prstGeom>
          <a:noFill/>
          <a:ln/>
        </p:spPr>
        <p:txBody>
          <a:bodyPr wrap="none" rtlCol="0" anchor="t"/>
          <a:lstStyle/>
          <a:p>
            <a:pPr marL="0" indent="0" algn="l">
              <a:lnSpc>
                <a:spcPts val="2375"/>
              </a:lnSpc>
              <a:buNone/>
            </a:pPr>
            <a:r>
              <a:rPr lang="en-US" sz="1900" b="1" dirty="0">
                <a:solidFill>
                  <a:srgbClr val="464646"/>
                </a:solidFill>
                <a:latin typeface="DM Sans" pitchFamily="34" charset="0"/>
                <a:ea typeface="DM Sans" pitchFamily="34" charset="-122"/>
                <a:cs typeface="DM Sans" pitchFamily="34" charset="-120"/>
              </a:rPr>
              <a:t>Modify the Code</a:t>
            </a:r>
            <a:endParaRPr lang="en-US" sz="1900" dirty="0"/>
          </a:p>
        </p:txBody>
      </p:sp>
      <p:sp>
        <p:nvSpPr>
          <p:cNvPr id="13" name="Text 8"/>
          <p:cNvSpPr/>
          <p:nvPr/>
        </p:nvSpPr>
        <p:spPr>
          <a:xfrm>
            <a:off x="3296722" y="5219819"/>
            <a:ext cx="9291876" cy="308967"/>
          </a:xfrm>
          <a:prstGeom prst="rect">
            <a:avLst/>
          </a:prstGeom>
          <a:noFill/>
          <a:ln/>
        </p:spPr>
        <p:txBody>
          <a:bodyPr wrap="none" rtlCol="0" anchor="t"/>
          <a:lstStyle/>
          <a:p>
            <a:pPr marL="0" indent="0" algn="l">
              <a:lnSpc>
                <a:spcPts val="2432"/>
              </a:lnSpc>
              <a:buNone/>
            </a:pPr>
            <a:r>
              <a:rPr lang="en-US" sz="1520" dirty="0">
                <a:solidFill>
                  <a:srgbClr val="464646"/>
                </a:solidFill>
                <a:latin typeface="Inter" pitchFamily="34" charset="0"/>
                <a:ea typeface="Inter" pitchFamily="34" charset="-122"/>
                <a:cs typeface="Inter" pitchFamily="34" charset="-120"/>
              </a:rPr>
              <a:t>Make the necessary changes to the macro code in the code editor.</a:t>
            </a:r>
            <a:endParaRPr lang="en-US" sz="1520" dirty="0"/>
          </a:p>
        </p:txBody>
      </p:sp>
      <p:pic>
        <p:nvPicPr>
          <p:cNvPr id="14" name="Image 3" descr="preencoded.png"/>
          <p:cNvPicPr>
            <a:picLocks noChangeAspect="1"/>
          </p:cNvPicPr>
          <p:nvPr/>
        </p:nvPicPr>
        <p:blipFill>
          <a:blip r:embed="rId6"/>
          <a:stretch>
            <a:fillRect/>
          </a:stretch>
        </p:blipFill>
        <p:spPr>
          <a:xfrm>
            <a:off x="2041803" y="6154103"/>
            <a:ext cx="965359" cy="1544598"/>
          </a:xfrm>
          <a:prstGeom prst="rect">
            <a:avLst/>
          </a:prstGeom>
        </p:spPr>
      </p:pic>
      <p:sp>
        <p:nvSpPr>
          <p:cNvPr id="15" name="Text 9"/>
          <p:cNvSpPr/>
          <p:nvPr/>
        </p:nvSpPr>
        <p:spPr>
          <a:xfrm>
            <a:off x="3296722" y="6347103"/>
            <a:ext cx="2413397" cy="301585"/>
          </a:xfrm>
          <a:prstGeom prst="rect">
            <a:avLst/>
          </a:prstGeom>
          <a:noFill/>
          <a:ln/>
        </p:spPr>
        <p:txBody>
          <a:bodyPr wrap="none" rtlCol="0" anchor="t"/>
          <a:lstStyle/>
          <a:p>
            <a:pPr marL="0" indent="0" algn="l">
              <a:lnSpc>
                <a:spcPts val="2375"/>
              </a:lnSpc>
              <a:buNone/>
            </a:pPr>
            <a:r>
              <a:rPr lang="en-US" sz="1900" b="1" dirty="0">
                <a:solidFill>
                  <a:srgbClr val="464646"/>
                </a:solidFill>
                <a:latin typeface="DM Sans" pitchFamily="34" charset="0"/>
                <a:ea typeface="DM Sans" pitchFamily="34" charset="-122"/>
                <a:cs typeface="DM Sans" pitchFamily="34" charset="-120"/>
              </a:rPr>
              <a:t>Save and Test</a:t>
            </a:r>
            <a:endParaRPr lang="en-US" sz="1900" dirty="0"/>
          </a:p>
        </p:txBody>
      </p:sp>
      <p:sp>
        <p:nvSpPr>
          <p:cNvPr id="16" name="Text 10"/>
          <p:cNvSpPr/>
          <p:nvPr/>
        </p:nvSpPr>
        <p:spPr>
          <a:xfrm>
            <a:off x="3296722" y="6764417"/>
            <a:ext cx="9291876" cy="308967"/>
          </a:xfrm>
          <a:prstGeom prst="rect">
            <a:avLst/>
          </a:prstGeom>
          <a:noFill/>
          <a:ln/>
        </p:spPr>
        <p:txBody>
          <a:bodyPr wrap="none" rtlCol="0" anchor="t"/>
          <a:lstStyle/>
          <a:p>
            <a:pPr marL="0" indent="0" algn="l">
              <a:lnSpc>
                <a:spcPts val="2432"/>
              </a:lnSpc>
              <a:buNone/>
            </a:pPr>
            <a:r>
              <a:rPr lang="en-US" sz="1520" dirty="0">
                <a:solidFill>
                  <a:srgbClr val="464646"/>
                </a:solidFill>
                <a:latin typeface="Inter" pitchFamily="34" charset="0"/>
                <a:ea typeface="Inter" pitchFamily="34" charset="-122"/>
                <a:cs typeface="Inter" pitchFamily="34" charset="-120"/>
              </a:rPr>
              <a:t>Save your changes and test the macro to ensure it functions as intended.</a:t>
            </a:r>
            <a:endParaRPr lang="en-US" sz="15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
        <p:nvSpPr>
          <p:cNvPr id="4" name="Text 2"/>
          <p:cNvSpPr/>
          <p:nvPr/>
        </p:nvSpPr>
        <p:spPr>
          <a:xfrm>
            <a:off x="1403985" y="767715"/>
            <a:ext cx="5410676" cy="676275"/>
          </a:xfrm>
          <a:prstGeom prst="rect">
            <a:avLst/>
          </a:prstGeom>
          <a:noFill/>
          <a:ln/>
        </p:spPr>
        <p:txBody>
          <a:bodyPr wrap="none" rtlCol="0" anchor="t"/>
          <a:lstStyle/>
          <a:p>
            <a:pPr marL="0" indent="0">
              <a:lnSpc>
                <a:spcPts val="5325"/>
              </a:lnSpc>
              <a:buNone/>
            </a:pPr>
            <a:r>
              <a:rPr lang="en-US" sz="4260" b="1" dirty="0">
                <a:solidFill>
                  <a:srgbClr val="030303"/>
                </a:solidFill>
                <a:latin typeface="DM Sans" pitchFamily="34" charset="0"/>
                <a:ea typeface="DM Sans" pitchFamily="34" charset="-122"/>
                <a:cs typeface="DM Sans" pitchFamily="34" charset="-120"/>
              </a:rPr>
              <a:t>Running a Macro</a:t>
            </a:r>
            <a:endParaRPr lang="en-US" sz="4260" dirty="0"/>
          </a:p>
        </p:txBody>
      </p:sp>
      <p:sp>
        <p:nvSpPr>
          <p:cNvPr id="5" name="Shape 3"/>
          <p:cNvSpPr/>
          <p:nvPr/>
        </p:nvSpPr>
        <p:spPr>
          <a:xfrm>
            <a:off x="1403985" y="1876782"/>
            <a:ext cx="1970365" cy="1246823"/>
          </a:xfrm>
          <a:prstGeom prst="roundRect">
            <a:avLst>
              <a:gd name="adj" fmla="val 2604"/>
            </a:avLst>
          </a:prstGeom>
          <a:solidFill>
            <a:srgbClr val="F2EEEE"/>
          </a:solidFill>
          <a:ln/>
        </p:spPr>
        <p:txBody>
          <a:bodyPr/>
          <a:lstStyle/>
          <a:p>
            <a:endParaRPr lang="en-US"/>
          </a:p>
        </p:txBody>
      </p:sp>
      <p:sp>
        <p:nvSpPr>
          <p:cNvPr id="6" name="Text 4"/>
          <p:cNvSpPr/>
          <p:nvPr/>
        </p:nvSpPr>
        <p:spPr>
          <a:xfrm>
            <a:off x="1620322" y="2283738"/>
            <a:ext cx="94178" cy="432792"/>
          </a:xfrm>
          <a:prstGeom prst="rect">
            <a:avLst/>
          </a:prstGeom>
          <a:noFill/>
          <a:ln/>
        </p:spPr>
        <p:txBody>
          <a:bodyPr wrap="none" rtlCol="0" anchor="t"/>
          <a:lstStyle/>
          <a:p>
            <a:pPr marL="0" indent="0" algn="ctr">
              <a:lnSpc>
                <a:spcPts val="3408"/>
              </a:lnSpc>
              <a:buNone/>
            </a:pPr>
            <a:r>
              <a:rPr lang="en-US" sz="2130" b="1" dirty="0">
                <a:solidFill>
                  <a:srgbClr val="464646"/>
                </a:solidFill>
                <a:latin typeface="DM Sans" pitchFamily="34" charset="0"/>
                <a:ea typeface="DM Sans" pitchFamily="34" charset="-122"/>
                <a:cs typeface="DM Sans" pitchFamily="34" charset="-120"/>
              </a:rPr>
              <a:t>1</a:t>
            </a:r>
            <a:endParaRPr lang="en-US" sz="2130" dirty="0"/>
          </a:p>
        </p:txBody>
      </p:sp>
      <p:sp>
        <p:nvSpPr>
          <p:cNvPr id="7" name="Text 5"/>
          <p:cNvSpPr/>
          <p:nvPr/>
        </p:nvSpPr>
        <p:spPr>
          <a:xfrm>
            <a:off x="3590687" y="2093119"/>
            <a:ext cx="2705338" cy="338138"/>
          </a:xfrm>
          <a:prstGeom prst="rect">
            <a:avLst/>
          </a:prstGeom>
          <a:noFill/>
          <a:ln/>
        </p:spPr>
        <p:txBody>
          <a:bodyPr wrap="none" rtlCol="0" anchor="t"/>
          <a:lstStyle/>
          <a:p>
            <a:pPr marL="0" indent="0" algn="l">
              <a:lnSpc>
                <a:spcPts val="2663"/>
              </a:lnSpc>
              <a:buNone/>
            </a:pPr>
            <a:r>
              <a:rPr lang="en-US" sz="2130" b="1" dirty="0">
                <a:solidFill>
                  <a:srgbClr val="464646"/>
                </a:solidFill>
                <a:latin typeface="DM Sans" pitchFamily="34" charset="0"/>
                <a:ea typeface="DM Sans" pitchFamily="34" charset="-122"/>
                <a:cs typeface="DM Sans" pitchFamily="34" charset="-120"/>
              </a:rPr>
              <a:t>Enable Macros</a:t>
            </a:r>
            <a:endParaRPr lang="en-US" sz="2130" dirty="0"/>
          </a:p>
        </p:txBody>
      </p:sp>
      <p:sp>
        <p:nvSpPr>
          <p:cNvPr id="8" name="Text 6"/>
          <p:cNvSpPr/>
          <p:nvPr/>
        </p:nvSpPr>
        <p:spPr>
          <a:xfrm>
            <a:off x="3590687" y="2561034"/>
            <a:ext cx="5350550" cy="346234"/>
          </a:xfrm>
          <a:prstGeom prst="rect">
            <a:avLst/>
          </a:prstGeom>
          <a:noFill/>
          <a:ln/>
        </p:spPr>
        <p:txBody>
          <a:bodyPr wrap="none" rtlCol="0" anchor="t"/>
          <a:lstStyle/>
          <a:p>
            <a:pPr marL="0" indent="0" algn="l">
              <a:lnSpc>
                <a:spcPts val="2727"/>
              </a:lnSpc>
              <a:buNone/>
            </a:pPr>
            <a:r>
              <a:rPr lang="en-US" sz="1704" dirty="0">
                <a:solidFill>
                  <a:srgbClr val="464646"/>
                </a:solidFill>
                <a:latin typeface="Inter" pitchFamily="34" charset="0"/>
                <a:ea typeface="Inter" pitchFamily="34" charset="-122"/>
                <a:cs typeface="Inter" pitchFamily="34" charset="-120"/>
              </a:rPr>
              <a:t>Ensure macro security settings allow macros to run.</a:t>
            </a:r>
            <a:endParaRPr lang="en-US" sz="1704" dirty="0"/>
          </a:p>
        </p:txBody>
      </p:sp>
      <p:sp>
        <p:nvSpPr>
          <p:cNvPr id="9" name="Shape 7"/>
          <p:cNvSpPr/>
          <p:nvPr/>
        </p:nvSpPr>
        <p:spPr>
          <a:xfrm>
            <a:off x="3482459" y="3108365"/>
            <a:ext cx="9635728" cy="15240"/>
          </a:xfrm>
          <a:prstGeom prst="roundRect">
            <a:avLst>
              <a:gd name="adj" fmla="val 213019"/>
            </a:avLst>
          </a:prstGeom>
          <a:solidFill>
            <a:srgbClr val="D8D4D4"/>
          </a:solidFill>
          <a:ln/>
        </p:spPr>
        <p:txBody>
          <a:bodyPr/>
          <a:lstStyle/>
          <a:p>
            <a:endParaRPr lang="en-US"/>
          </a:p>
        </p:txBody>
      </p:sp>
      <p:sp>
        <p:nvSpPr>
          <p:cNvPr id="10" name="Shape 8"/>
          <p:cNvSpPr/>
          <p:nvPr/>
        </p:nvSpPr>
        <p:spPr>
          <a:xfrm>
            <a:off x="1403985" y="3231713"/>
            <a:ext cx="3940731" cy="1246823"/>
          </a:xfrm>
          <a:prstGeom prst="roundRect">
            <a:avLst>
              <a:gd name="adj" fmla="val 2604"/>
            </a:avLst>
          </a:prstGeom>
          <a:solidFill>
            <a:srgbClr val="F2EEEE"/>
          </a:solidFill>
          <a:ln/>
        </p:spPr>
        <p:txBody>
          <a:bodyPr/>
          <a:lstStyle/>
          <a:p>
            <a:endParaRPr lang="en-US"/>
          </a:p>
        </p:txBody>
      </p:sp>
      <p:sp>
        <p:nvSpPr>
          <p:cNvPr id="11" name="Text 9"/>
          <p:cNvSpPr/>
          <p:nvPr/>
        </p:nvSpPr>
        <p:spPr>
          <a:xfrm>
            <a:off x="1620322" y="3638669"/>
            <a:ext cx="156091" cy="432792"/>
          </a:xfrm>
          <a:prstGeom prst="rect">
            <a:avLst/>
          </a:prstGeom>
          <a:noFill/>
          <a:ln/>
        </p:spPr>
        <p:txBody>
          <a:bodyPr wrap="none" rtlCol="0" anchor="t"/>
          <a:lstStyle/>
          <a:p>
            <a:pPr marL="0" indent="0" algn="ctr">
              <a:lnSpc>
                <a:spcPts val="3408"/>
              </a:lnSpc>
              <a:buNone/>
            </a:pPr>
            <a:r>
              <a:rPr lang="en-US" sz="2130" b="1" dirty="0">
                <a:solidFill>
                  <a:srgbClr val="464646"/>
                </a:solidFill>
                <a:latin typeface="DM Sans" pitchFamily="34" charset="0"/>
                <a:ea typeface="DM Sans" pitchFamily="34" charset="-122"/>
                <a:cs typeface="DM Sans" pitchFamily="34" charset="-120"/>
              </a:rPr>
              <a:t>2</a:t>
            </a:r>
            <a:endParaRPr lang="en-US" sz="2130" dirty="0"/>
          </a:p>
        </p:txBody>
      </p:sp>
      <p:sp>
        <p:nvSpPr>
          <p:cNvPr id="12" name="Text 10"/>
          <p:cNvSpPr/>
          <p:nvPr/>
        </p:nvSpPr>
        <p:spPr>
          <a:xfrm>
            <a:off x="5561052" y="3448050"/>
            <a:ext cx="2705338" cy="338138"/>
          </a:xfrm>
          <a:prstGeom prst="rect">
            <a:avLst/>
          </a:prstGeom>
          <a:noFill/>
          <a:ln/>
        </p:spPr>
        <p:txBody>
          <a:bodyPr wrap="none" rtlCol="0" anchor="t"/>
          <a:lstStyle/>
          <a:p>
            <a:pPr marL="0" indent="0" algn="l">
              <a:lnSpc>
                <a:spcPts val="2663"/>
              </a:lnSpc>
              <a:buNone/>
            </a:pPr>
            <a:r>
              <a:rPr lang="en-US" sz="2130" b="1" dirty="0">
                <a:solidFill>
                  <a:srgbClr val="464646"/>
                </a:solidFill>
                <a:latin typeface="DM Sans" pitchFamily="34" charset="0"/>
                <a:ea typeface="DM Sans" pitchFamily="34" charset="-122"/>
                <a:cs typeface="DM Sans" pitchFamily="34" charset="-120"/>
              </a:rPr>
              <a:t>Select Macro</a:t>
            </a:r>
            <a:endParaRPr lang="en-US" sz="2130" dirty="0"/>
          </a:p>
        </p:txBody>
      </p:sp>
      <p:sp>
        <p:nvSpPr>
          <p:cNvPr id="13" name="Text 11"/>
          <p:cNvSpPr/>
          <p:nvPr/>
        </p:nvSpPr>
        <p:spPr>
          <a:xfrm>
            <a:off x="5561052" y="3915966"/>
            <a:ext cx="5906810" cy="346234"/>
          </a:xfrm>
          <a:prstGeom prst="rect">
            <a:avLst/>
          </a:prstGeom>
          <a:noFill/>
          <a:ln/>
        </p:spPr>
        <p:txBody>
          <a:bodyPr wrap="none" rtlCol="0" anchor="t"/>
          <a:lstStyle/>
          <a:p>
            <a:pPr marL="0" indent="0" algn="l">
              <a:lnSpc>
                <a:spcPts val="2727"/>
              </a:lnSpc>
              <a:buNone/>
            </a:pPr>
            <a:r>
              <a:rPr lang="en-US" sz="1704" dirty="0">
                <a:solidFill>
                  <a:srgbClr val="464646"/>
                </a:solidFill>
                <a:latin typeface="Inter" pitchFamily="34" charset="0"/>
                <a:ea typeface="Inter" pitchFamily="34" charset="-122"/>
                <a:cs typeface="Inter" pitchFamily="34" charset="-120"/>
              </a:rPr>
              <a:t>Access the Developer tab and choose the desired macro.</a:t>
            </a:r>
            <a:endParaRPr lang="en-US" sz="1704" dirty="0"/>
          </a:p>
        </p:txBody>
      </p:sp>
      <p:sp>
        <p:nvSpPr>
          <p:cNvPr id="14" name="Shape 12"/>
          <p:cNvSpPr/>
          <p:nvPr/>
        </p:nvSpPr>
        <p:spPr>
          <a:xfrm>
            <a:off x="5452824" y="4463296"/>
            <a:ext cx="7665363" cy="15240"/>
          </a:xfrm>
          <a:prstGeom prst="roundRect">
            <a:avLst>
              <a:gd name="adj" fmla="val 213019"/>
            </a:avLst>
          </a:prstGeom>
          <a:solidFill>
            <a:srgbClr val="D8D4D4"/>
          </a:solidFill>
          <a:ln/>
        </p:spPr>
        <p:txBody>
          <a:bodyPr/>
          <a:lstStyle/>
          <a:p>
            <a:endParaRPr lang="en-US"/>
          </a:p>
        </p:txBody>
      </p:sp>
      <p:sp>
        <p:nvSpPr>
          <p:cNvPr id="15" name="Shape 13"/>
          <p:cNvSpPr/>
          <p:nvPr/>
        </p:nvSpPr>
        <p:spPr>
          <a:xfrm>
            <a:off x="1403985" y="4586645"/>
            <a:ext cx="5911096" cy="1246823"/>
          </a:xfrm>
          <a:prstGeom prst="roundRect">
            <a:avLst>
              <a:gd name="adj" fmla="val 2604"/>
            </a:avLst>
          </a:prstGeom>
          <a:solidFill>
            <a:srgbClr val="F2EEEE"/>
          </a:solidFill>
          <a:ln/>
        </p:spPr>
        <p:txBody>
          <a:bodyPr/>
          <a:lstStyle/>
          <a:p>
            <a:endParaRPr lang="en-US"/>
          </a:p>
        </p:txBody>
      </p:sp>
      <p:sp>
        <p:nvSpPr>
          <p:cNvPr id="16" name="Text 14"/>
          <p:cNvSpPr/>
          <p:nvPr/>
        </p:nvSpPr>
        <p:spPr>
          <a:xfrm>
            <a:off x="1620322" y="4993600"/>
            <a:ext cx="162044" cy="432792"/>
          </a:xfrm>
          <a:prstGeom prst="rect">
            <a:avLst/>
          </a:prstGeom>
          <a:noFill/>
          <a:ln/>
        </p:spPr>
        <p:txBody>
          <a:bodyPr wrap="none" rtlCol="0" anchor="t"/>
          <a:lstStyle/>
          <a:p>
            <a:pPr marL="0" indent="0" algn="ctr">
              <a:lnSpc>
                <a:spcPts val="3408"/>
              </a:lnSpc>
              <a:buNone/>
            </a:pPr>
            <a:r>
              <a:rPr lang="en-US" sz="2130" b="1" dirty="0">
                <a:solidFill>
                  <a:srgbClr val="464646"/>
                </a:solidFill>
                <a:latin typeface="DM Sans" pitchFamily="34" charset="0"/>
                <a:ea typeface="DM Sans" pitchFamily="34" charset="-122"/>
                <a:cs typeface="DM Sans" pitchFamily="34" charset="-120"/>
              </a:rPr>
              <a:t>3</a:t>
            </a:r>
            <a:endParaRPr lang="en-US" sz="2130" dirty="0"/>
          </a:p>
        </p:txBody>
      </p:sp>
      <p:sp>
        <p:nvSpPr>
          <p:cNvPr id="17" name="Text 15"/>
          <p:cNvSpPr/>
          <p:nvPr/>
        </p:nvSpPr>
        <p:spPr>
          <a:xfrm>
            <a:off x="7531418" y="4802981"/>
            <a:ext cx="2705338" cy="338138"/>
          </a:xfrm>
          <a:prstGeom prst="rect">
            <a:avLst/>
          </a:prstGeom>
          <a:noFill/>
          <a:ln/>
        </p:spPr>
        <p:txBody>
          <a:bodyPr wrap="none" rtlCol="0" anchor="t"/>
          <a:lstStyle/>
          <a:p>
            <a:pPr marL="0" indent="0" algn="l">
              <a:lnSpc>
                <a:spcPts val="2663"/>
              </a:lnSpc>
              <a:buNone/>
            </a:pPr>
            <a:r>
              <a:rPr lang="en-US" sz="2130" b="1" dirty="0">
                <a:solidFill>
                  <a:srgbClr val="464646"/>
                </a:solidFill>
                <a:latin typeface="DM Sans" pitchFamily="34" charset="0"/>
                <a:ea typeface="DM Sans" pitchFamily="34" charset="-122"/>
                <a:cs typeface="DM Sans" pitchFamily="34" charset="-120"/>
              </a:rPr>
              <a:t>Run Macro</a:t>
            </a:r>
            <a:endParaRPr lang="en-US" sz="2130" dirty="0"/>
          </a:p>
        </p:txBody>
      </p:sp>
      <p:sp>
        <p:nvSpPr>
          <p:cNvPr id="18" name="Text 16"/>
          <p:cNvSpPr/>
          <p:nvPr/>
        </p:nvSpPr>
        <p:spPr>
          <a:xfrm>
            <a:off x="7531418" y="5270897"/>
            <a:ext cx="5404366" cy="346234"/>
          </a:xfrm>
          <a:prstGeom prst="rect">
            <a:avLst/>
          </a:prstGeom>
          <a:noFill/>
          <a:ln/>
        </p:spPr>
        <p:txBody>
          <a:bodyPr wrap="none" rtlCol="0" anchor="t"/>
          <a:lstStyle/>
          <a:p>
            <a:pPr marL="0" indent="0" algn="l">
              <a:lnSpc>
                <a:spcPts val="2727"/>
              </a:lnSpc>
              <a:buNone/>
            </a:pPr>
            <a:r>
              <a:rPr lang="en-US" sz="1704" dirty="0">
                <a:solidFill>
                  <a:srgbClr val="464646"/>
                </a:solidFill>
                <a:latin typeface="Inter" pitchFamily="34" charset="0"/>
                <a:ea typeface="Inter" pitchFamily="34" charset="-122"/>
                <a:cs typeface="Inter" pitchFamily="34" charset="-120"/>
              </a:rPr>
              <a:t>Click the "Run" button or use the keyboard shortcut.</a:t>
            </a:r>
            <a:endParaRPr lang="en-US" sz="1704" dirty="0"/>
          </a:p>
        </p:txBody>
      </p:sp>
      <p:sp>
        <p:nvSpPr>
          <p:cNvPr id="19" name="Text 17"/>
          <p:cNvSpPr/>
          <p:nvPr/>
        </p:nvSpPr>
        <p:spPr>
          <a:xfrm>
            <a:off x="1403985" y="6076831"/>
            <a:ext cx="11822311" cy="1384935"/>
          </a:xfrm>
          <a:prstGeom prst="rect">
            <a:avLst/>
          </a:prstGeom>
          <a:noFill/>
          <a:ln/>
        </p:spPr>
        <p:txBody>
          <a:bodyPr wrap="square" rtlCol="0" anchor="t"/>
          <a:lstStyle/>
          <a:p>
            <a:pPr marL="0" indent="0">
              <a:lnSpc>
                <a:spcPts val="2727"/>
              </a:lnSpc>
              <a:buNone/>
            </a:pPr>
            <a:r>
              <a:rPr lang="en-US" sz="1704" dirty="0">
                <a:solidFill>
                  <a:srgbClr val="464646"/>
                </a:solidFill>
                <a:latin typeface="Inter" pitchFamily="34" charset="0"/>
                <a:ea typeface="Inter" pitchFamily="34" charset="-122"/>
                <a:cs typeface="Inter" pitchFamily="34" charset="-120"/>
              </a:rPr>
              <a:t>To execute a macro, you must first enable macros in Excel's security settings. Next, locate the macro you want to run. You can do this by going to the Developer tab, then selecting the macro from the "Macros" dropdown menu. Once selected, click the "Run" button or use the assigned keyboard shortcut. The macro will then execute, performing the pre-programmed actions.</a:t>
            </a:r>
            <a:endParaRPr lang="en-US" sz="170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US"/>
          </a:p>
        </p:txBody>
      </p:sp>
      <p:sp>
        <p:nvSpPr>
          <p:cNvPr id="3" name="Shape 1"/>
          <p:cNvSpPr/>
          <p:nvPr/>
        </p:nvSpPr>
        <p:spPr>
          <a:xfrm>
            <a:off x="0" y="0"/>
            <a:ext cx="14630400" cy="8229957"/>
          </a:xfrm>
          <a:prstGeom prst="rect">
            <a:avLst/>
          </a:prstGeom>
          <a:solidFill>
            <a:srgbClr val="FFFFFF"/>
          </a:solidFill>
          <a:ln/>
        </p:spPr>
        <p:txBody>
          <a:bodyPr/>
          <a:lstStyle/>
          <a:p>
            <a:endParaRPr lang="en-US"/>
          </a:p>
        </p:txBody>
      </p:sp>
      <p:sp>
        <p:nvSpPr>
          <p:cNvPr id="4" name="Text 2"/>
          <p:cNvSpPr/>
          <p:nvPr/>
        </p:nvSpPr>
        <p:spPr>
          <a:xfrm>
            <a:off x="1360527" y="599480"/>
            <a:ext cx="11909346" cy="1362551"/>
          </a:xfrm>
          <a:prstGeom prst="rect">
            <a:avLst/>
          </a:prstGeom>
          <a:noFill/>
          <a:ln/>
        </p:spPr>
        <p:txBody>
          <a:bodyPr wrap="square" rtlCol="0" anchor="t"/>
          <a:lstStyle/>
          <a:p>
            <a:pPr marL="0" indent="0">
              <a:lnSpc>
                <a:spcPts val="5365"/>
              </a:lnSpc>
              <a:buNone/>
            </a:pPr>
            <a:r>
              <a:rPr lang="en-US" sz="4292" b="1" dirty="0">
                <a:solidFill>
                  <a:srgbClr val="030303"/>
                </a:solidFill>
                <a:latin typeface="DM Sans" pitchFamily="34" charset="0"/>
                <a:ea typeface="DM Sans" pitchFamily="34" charset="-122"/>
                <a:cs typeface="DM Sans" pitchFamily="34" charset="-120"/>
              </a:rPr>
              <a:t>Assigning a Macro to a Button or Keyboard Shortcut</a:t>
            </a:r>
            <a:endParaRPr lang="en-US" sz="4292" dirty="0"/>
          </a:p>
        </p:txBody>
      </p:sp>
      <p:pic>
        <p:nvPicPr>
          <p:cNvPr id="5" name="Image 0" descr="preencoded.png"/>
          <p:cNvPicPr>
            <a:picLocks noChangeAspect="1"/>
          </p:cNvPicPr>
          <p:nvPr/>
        </p:nvPicPr>
        <p:blipFill>
          <a:blip r:embed="rId3"/>
          <a:stretch>
            <a:fillRect/>
          </a:stretch>
        </p:blipFill>
        <p:spPr>
          <a:xfrm>
            <a:off x="1360527" y="2398038"/>
            <a:ext cx="1090017" cy="1744147"/>
          </a:xfrm>
          <a:prstGeom prst="rect">
            <a:avLst/>
          </a:prstGeom>
        </p:spPr>
      </p:pic>
      <p:sp>
        <p:nvSpPr>
          <p:cNvPr id="6" name="Text 3"/>
          <p:cNvSpPr/>
          <p:nvPr/>
        </p:nvSpPr>
        <p:spPr>
          <a:xfrm>
            <a:off x="2777490" y="2616041"/>
            <a:ext cx="2725222" cy="340638"/>
          </a:xfrm>
          <a:prstGeom prst="rect">
            <a:avLst/>
          </a:prstGeom>
          <a:noFill/>
          <a:ln/>
        </p:spPr>
        <p:txBody>
          <a:bodyPr wrap="none" rtlCol="0" anchor="t"/>
          <a:lstStyle/>
          <a:p>
            <a:pPr marL="0" indent="0" algn="l">
              <a:lnSpc>
                <a:spcPts val="2682"/>
              </a:lnSpc>
              <a:buNone/>
            </a:pPr>
            <a:r>
              <a:rPr lang="en-US" sz="2146" b="1" dirty="0">
                <a:solidFill>
                  <a:srgbClr val="464646"/>
                </a:solidFill>
                <a:latin typeface="DM Sans" pitchFamily="34" charset="0"/>
                <a:ea typeface="DM Sans" pitchFamily="34" charset="-122"/>
                <a:cs typeface="DM Sans" pitchFamily="34" charset="-120"/>
              </a:rPr>
              <a:t>Create a Button</a:t>
            </a:r>
            <a:endParaRPr lang="en-US" sz="2146" dirty="0"/>
          </a:p>
        </p:txBody>
      </p:sp>
      <p:sp>
        <p:nvSpPr>
          <p:cNvPr id="7" name="Text 4"/>
          <p:cNvSpPr/>
          <p:nvPr/>
        </p:nvSpPr>
        <p:spPr>
          <a:xfrm>
            <a:off x="2777490" y="3087410"/>
            <a:ext cx="10492383" cy="697468"/>
          </a:xfrm>
          <a:prstGeom prst="rect">
            <a:avLst/>
          </a:prstGeom>
          <a:noFill/>
          <a:ln/>
        </p:spPr>
        <p:txBody>
          <a:bodyPr wrap="square" rtlCol="0" anchor="t"/>
          <a:lstStyle/>
          <a:p>
            <a:pPr marL="0" indent="0" algn="l">
              <a:lnSpc>
                <a:spcPts val="2747"/>
              </a:lnSpc>
              <a:buNone/>
            </a:pPr>
            <a:r>
              <a:rPr lang="en-US" sz="1717" dirty="0">
                <a:solidFill>
                  <a:srgbClr val="464646"/>
                </a:solidFill>
                <a:latin typeface="Inter" pitchFamily="34" charset="0"/>
                <a:ea typeface="Inter" pitchFamily="34" charset="-122"/>
                <a:cs typeface="Inter" pitchFamily="34" charset="-120"/>
              </a:rPr>
              <a:t>Insert a button onto your worksheet by going to the Developer tab and clicking "Insert." Choose the button shape and position it on your worksheet.</a:t>
            </a:r>
            <a:endParaRPr lang="en-US" sz="1717" dirty="0"/>
          </a:p>
        </p:txBody>
      </p:sp>
      <p:pic>
        <p:nvPicPr>
          <p:cNvPr id="8" name="Image 1" descr="preencoded.png"/>
          <p:cNvPicPr>
            <a:picLocks noChangeAspect="1"/>
          </p:cNvPicPr>
          <p:nvPr/>
        </p:nvPicPr>
        <p:blipFill>
          <a:blip r:embed="rId4"/>
          <a:stretch>
            <a:fillRect/>
          </a:stretch>
        </p:blipFill>
        <p:spPr>
          <a:xfrm>
            <a:off x="1360527" y="4142184"/>
            <a:ext cx="1090017" cy="1744147"/>
          </a:xfrm>
          <a:prstGeom prst="rect">
            <a:avLst/>
          </a:prstGeom>
        </p:spPr>
      </p:pic>
      <p:sp>
        <p:nvSpPr>
          <p:cNvPr id="9" name="Text 5"/>
          <p:cNvSpPr/>
          <p:nvPr/>
        </p:nvSpPr>
        <p:spPr>
          <a:xfrm>
            <a:off x="2777490" y="4360188"/>
            <a:ext cx="2725222" cy="340638"/>
          </a:xfrm>
          <a:prstGeom prst="rect">
            <a:avLst/>
          </a:prstGeom>
          <a:noFill/>
          <a:ln/>
        </p:spPr>
        <p:txBody>
          <a:bodyPr wrap="none" rtlCol="0" anchor="t"/>
          <a:lstStyle/>
          <a:p>
            <a:pPr marL="0" indent="0" algn="l">
              <a:lnSpc>
                <a:spcPts val="2682"/>
              </a:lnSpc>
              <a:buNone/>
            </a:pPr>
            <a:r>
              <a:rPr lang="en-US" sz="2146" b="1" dirty="0">
                <a:solidFill>
                  <a:srgbClr val="464646"/>
                </a:solidFill>
                <a:latin typeface="DM Sans" pitchFamily="34" charset="0"/>
                <a:ea typeface="DM Sans" pitchFamily="34" charset="-122"/>
                <a:cs typeface="DM Sans" pitchFamily="34" charset="-120"/>
              </a:rPr>
              <a:t>Assign the Macro</a:t>
            </a:r>
            <a:endParaRPr lang="en-US" sz="2146" dirty="0"/>
          </a:p>
        </p:txBody>
      </p:sp>
      <p:sp>
        <p:nvSpPr>
          <p:cNvPr id="10" name="Text 6"/>
          <p:cNvSpPr/>
          <p:nvPr/>
        </p:nvSpPr>
        <p:spPr>
          <a:xfrm>
            <a:off x="2777490" y="4831556"/>
            <a:ext cx="10492383" cy="697468"/>
          </a:xfrm>
          <a:prstGeom prst="rect">
            <a:avLst/>
          </a:prstGeom>
          <a:noFill/>
          <a:ln/>
        </p:spPr>
        <p:txBody>
          <a:bodyPr wrap="square" rtlCol="0" anchor="t"/>
          <a:lstStyle/>
          <a:p>
            <a:pPr marL="0" indent="0" algn="l">
              <a:lnSpc>
                <a:spcPts val="2747"/>
              </a:lnSpc>
              <a:buNone/>
            </a:pPr>
            <a:r>
              <a:rPr lang="en-US" sz="1717" dirty="0">
                <a:solidFill>
                  <a:srgbClr val="464646"/>
                </a:solidFill>
                <a:latin typeface="Inter" pitchFamily="34" charset="0"/>
                <a:ea typeface="Inter" pitchFamily="34" charset="-122"/>
                <a:cs typeface="Inter" pitchFamily="34" charset="-120"/>
              </a:rPr>
              <a:t>Right-click the button and select "Assign Macro." From the list, choose the macro you want to assign to the button.</a:t>
            </a:r>
            <a:endParaRPr lang="en-US" sz="1717" dirty="0"/>
          </a:p>
        </p:txBody>
      </p:sp>
      <p:pic>
        <p:nvPicPr>
          <p:cNvPr id="11" name="Image 2" descr="preencoded.png"/>
          <p:cNvPicPr>
            <a:picLocks noChangeAspect="1"/>
          </p:cNvPicPr>
          <p:nvPr/>
        </p:nvPicPr>
        <p:blipFill>
          <a:blip r:embed="rId5"/>
          <a:stretch>
            <a:fillRect/>
          </a:stretch>
        </p:blipFill>
        <p:spPr>
          <a:xfrm>
            <a:off x="1360527" y="5886331"/>
            <a:ext cx="1090017" cy="1744147"/>
          </a:xfrm>
          <a:prstGeom prst="rect">
            <a:avLst/>
          </a:prstGeom>
        </p:spPr>
      </p:pic>
      <p:sp>
        <p:nvSpPr>
          <p:cNvPr id="12" name="Text 7"/>
          <p:cNvSpPr/>
          <p:nvPr/>
        </p:nvSpPr>
        <p:spPr>
          <a:xfrm>
            <a:off x="2777490" y="6104334"/>
            <a:ext cx="2725222" cy="340638"/>
          </a:xfrm>
          <a:prstGeom prst="rect">
            <a:avLst/>
          </a:prstGeom>
          <a:noFill/>
          <a:ln/>
        </p:spPr>
        <p:txBody>
          <a:bodyPr wrap="none" rtlCol="0" anchor="t"/>
          <a:lstStyle/>
          <a:p>
            <a:pPr marL="0" indent="0" algn="l">
              <a:lnSpc>
                <a:spcPts val="2682"/>
              </a:lnSpc>
              <a:buNone/>
            </a:pPr>
            <a:r>
              <a:rPr lang="en-US" sz="2146" b="1" dirty="0">
                <a:solidFill>
                  <a:srgbClr val="464646"/>
                </a:solidFill>
                <a:latin typeface="DM Sans" pitchFamily="34" charset="0"/>
                <a:ea typeface="DM Sans" pitchFamily="34" charset="-122"/>
                <a:cs typeface="DM Sans" pitchFamily="34" charset="-120"/>
              </a:rPr>
              <a:t>Keyboard Shortcut</a:t>
            </a:r>
            <a:endParaRPr lang="en-US" sz="2146" dirty="0"/>
          </a:p>
        </p:txBody>
      </p:sp>
      <p:sp>
        <p:nvSpPr>
          <p:cNvPr id="13" name="Text 8"/>
          <p:cNvSpPr/>
          <p:nvPr/>
        </p:nvSpPr>
        <p:spPr>
          <a:xfrm>
            <a:off x="2777490" y="6575703"/>
            <a:ext cx="10492383" cy="697468"/>
          </a:xfrm>
          <a:prstGeom prst="rect">
            <a:avLst/>
          </a:prstGeom>
          <a:noFill/>
          <a:ln/>
        </p:spPr>
        <p:txBody>
          <a:bodyPr wrap="square" rtlCol="0" anchor="t"/>
          <a:lstStyle/>
          <a:p>
            <a:pPr marL="0" indent="0" algn="l">
              <a:lnSpc>
                <a:spcPts val="2747"/>
              </a:lnSpc>
              <a:buNone/>
            </a:pPr>
            <a:r>
              <a:rPr lang="en-US" sz="1717" dirty="0">
                <a:solidFill>
                  <a:srgbClr val="464646"/>
                </a:solidFill>
                <a:latin typeface="Inter" pitchFamily="34" charset="0"/>
                <a:ea typeface="Inter" pitchFamily="34" charset="-122"/>
                <a:cs typeface="Inter" pitchFamily="34" charset="-120"/>
              </a:rPr>
              <a:t>In the "Developer" tab, click "Macro." Select the macro and click "Options." Enter a keyboard shortcut and click "OK." You've now assigned a keyboard shortcut to your macro.</a:t>
            </a:r>
            <a:endParaRPr lang="en-US" sz="1717"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0</TotalTime>
  <Words>2653</Words>
  <Application>Microsoft Office PowerPoint</Application>
  <PresentationFormat>Custom</PresentationFormat>
  <Paragraphs>289</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DM Sans</vt:lpstr>
      <vt:lpstr>Inter</vt:lpstr>
      <vt:lpstr>Tajawal</vt:lpstr>
      <vt:lpstr>Trebuchet MS</vt:lpstr>
      <vt:lpstr>Wingdings 3</vt:lpstr>
      <vt:lpstr>Facet</vt:lpstr>
      <vt:lpstr>تحليل البيانات باستخدام الاكسل – اليوم الثالث</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Mr.Abdulh Al-Omair</cp:lastModifiedBy>
  <cp:revision>3</cp:revision>
  <dcterms:created xsi:type="dcterms:W3CDTF">2024-08-09T14:57:32Z</dcterms:created>
  <dcterms:modified xsi:type="dcterms:W3CDTF">2024-10-02T20:39:56Z</dcterms:modified>
</cp:coreProperties>
</file>